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101_19A0042A.xml" ContentType="application/vnd.ms-powerpoint.comment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8" r:id="rId4"/>
    <p:sldId id="261" r:id="rId5"/>
    <p:sldId id="262" r:id="rId6"/>
    <p:sldId id="269" r:id="rId7"/>
    <p:sldId id="278" r:id="rId8"/>
    <p:sldId id="263" r:id="rId9"/>
    <p:sldId id="280" r:id="rId10"/>
    <p:sldId id="272" r:id="rId11"/>
    <p:sldId id="279" r:id="rId12"/>
    <p:sldId id="284" r:id="rId13"/>
    <p:sldId id="271" r:id="rId14"/>
    <p:sldId id="283" r:id="rId15"/>
    <p:sldId id="270" r:id="rId16"/>
    <p:sldId id="273" r:id="rId17"/>
    <p:sldId id="258" r:id="rId18"/>
    <p:sldId id="276" r:id="rId19"/>
    <p:sldId id="265" r:id="rId20"/>
    <p:sldId id="274" r:id="rId21"/>
    <p:sldId id="267" r:id="rId22"/>
    <p:sldId id="277" r:id="rId23"/>
    <p:sldId id="266" r:id="rId2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137F5AB-1D6F-1691-B379-133D84C7F406}" name="Jill K" initials="JK" userId="3d85cf04ca95d551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9936F7-2F88-44FB-B105-8C8DDE80CD15}" v="2192" dt="2026-02-20T17:04:35.9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699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ll K" userId="3d85cf04ca95d551" providerId="LiveId" clId="{AC8C183F-9034-48D7-86A9-465A7DF4CD0C}"/>
    <pc:docChg chg="custSel addSld delSld modSld sldOrd">
      <pc:chgData name="Jill K" userId="3d85cf04ca95d551" providerId="LiveId" clId="{AC8C183F-9034-48D7-86A9-465A7DF4CD0C}" dt="2026-02-20T21:18:53.329" v="2527" actId="20577"/>
      <pc:docMkLst>
        <pc:docMk/>
      </pc:docMkLst>
      <pc:sldChg chg="modSp mod setBg">
        <pc:chgData name="Jill K" userId="3d85cf04ca95d551" providerId="LiveId" clId="{AC8C183F-9034-48D7-86A9-465A7DF4CD0C}" dt="2026-02-16T19:56:19.337" v="671" actId="2711"/>
        <pc:sldMkLst>
          <pc:docMk/>
          <pc:sldMk cId="2797025232" sldId="256"/>
        </pc:sldMkLst>
        <pc:spChg chg="mod">
          <ac:chgData name="Jill K" userId="3d85cf04ca95d551" providerId="LiveId" clId="{AC8C183F-9034-48D7-86A9-465A7DF4CD0C}" dt="2026-02-16T19:56:08.585" v="669" actId="113"/>
          <ac:spMkLst>
            <pc:docMk/>
            <pc:sldMk cId="2797025232" sldId="256"/>
            <ac:spMk id="2" creationId="{00000000-0000-0000-0000-000000000000}"/>
          </ac:spMkLst>
        </pc:spChg>
        <pc:spChg chg="mod">
          <ac:chgData name="Jill K" userId="3d85cf04ca95d551" providerId="LiveId" clId="{AC8C183F-9034-48D7-86A9-465A7DF4CD0C}" dt="2026-02-16T19:56:19.337" v="671" actId="2711"/>
          <ac:spMkLst>
            <pc:docMk/>
            <pc:sldMk cId="2797025232" sldId="256"/>
            <ac:spMk id="3" creationId="{00000000-0000-0000-0000-000000000000}"/>
          </ac:spMkLst>
        </pc:spChg>
      </pc:sldChg>
      <pc:sldChg chg="modSp mod setBg">
        <pc:chgData name="Jill K" userId="3d85cf04ca95d551" providerId="LiveId" clId="{AC8C183F-9034-48D7-86A9-465A7DF4CD0C}" dt="2026-02-16T19:57:02.709" v="677" actId="14100"/>
        <pc:sldMkLst>
          <pc:docMk/>
          <pc:sldMk cId="429917226" sldId="257"/>
        </pc:sldMkLst>
        <pc:spChg chg="mod">
          <ac:chgData name="Jill K" userId="3d85cf04ca95d551" providerId="LiveId" clId="{AC8C183F-9034-48D7-86A9-465A7DF4CD0C}" dt="2026-02-16T19:57:02.709" v="677" actId="14100"/>
          <ac:spMkLst>
            <pc:docMk/>
            <pc:sldMk cId="429917226" sldId="257"/>
            <ac:spMk id="8" creationId="{00000000-0000-0000-0000-000000000000}"/>
          </ac:spMkLst>
        </pc:spChg>
      </pc:sldChg>
      <pc:sldChg chg="modSp mod setBg">
        <pc:chgData name="Jill K" userId="3d85cf04ca95d551" providerId="LiveId" clId="{AC8C183F-9034-48D7-86A9-465A7DF4CD0C}" dt="2026-02-16T21:01:10.811" v="1413" actId="6549"/>
        <pc:sldMkLst>
          <pc:docMk/>
          <pc:sldMk cId="1205752183" sldId="258"/>
        </pc:sldMkLst>
        <pc:spChg chg="mod">
          <ac:chgData name="Jill K" userId="3d85cf04ca95d551" providerId="LiveId" clId="{AC8C183F-9034-48D7-86A9-465A7DF4CD0C}" dt="2026-02-16T21:01:10.811" v="1413" actId="6549"/>
          <ac:spMkLst>
            <pc:docMk/>
            <pc:sldMk cId="1205752183" sldId="258"/>
            <ac:spMk id="5" creationId="{16774F84-F3D5-A2EA-E78B-31E3A6719EAD}"/>
          </ac:spMkLst>
        </pc:spChg>
        <pc:spChg chg="mod">
          <ac:chgData name="Jill K" userId="3d85cf04ca95d551" providerId="LiveId" clId="{AC8C183F-9034-48D7-86A9-465A7DF4CD0C}" dt="2026-02-16T19:51:18.959" v="613" actId="2711"/>
          <ac:spMkLst>
            <pc:docMk/>
            <pc:sldMk cId="1205752183" sldId="258"/>
            <ac:spMk id="8" creationId="{00000000-0000-0000-0000-000000000000}"/>
          </ac:spMkLst>
        </pc:spChg>
      </pc:sldChg>
      <pc:sldChg chg="modSp mod setBg">
        <pc:chgData name="Jill K" userId="3d85cf04ca95d551" providerId="LiveId" clId="{AC8C183F-9034-48D7-86A9-465A7DF4CD0C}" dt="2026-02-16T21:04:52.922" v="1414" actId="1076"/>
        <pc:sldMkLst>
          <pc:docMk/>
          <pc:sldMk cId="3486066788" sldId="261"/>
        </pc:sldMkLst>
        <pc:spChg chg="mod">
          <ac:chgData name="Jill K" userId="3d85cf04ca95d551" providerId="LiveId" clId="{AC8C183F-9034-48D7-86A9-465A7DF4CD0C}" dt="2026-02-16T21:04:52.922" v="1414" actId="1076"/>
          <ac:spMkLst>
            <pc:docMk/>
            <pc:sldMk cId="3486066788" sldId="261"/>
            <ac:spMk id="8" creationId="{591439CC-81DA-AE90-41A6-539C07868DBD}"/>
          </ac:spMkLst>
        </pc:spChg>
      </pc:sldChg>
      <pc:sldChg chg="modSp mod setBg">
        <pc:chgData name="Jill K" userId="3d85cf04ca95d551" providerId="LiveId" clId="{AC8C183F-9034-48D7-86A9-465A7DF4CD0C}" dt="2026-02-16T20:45:17.524" v="1213" actId="113"/>
        <pc:sldMkLst>
          <pc:docMk/>
          <pc:sldMk cId="4262158572" sldId="262"/>
        </pc:sldMkLst>
        <pc:spChg chg="mod">
          <ac:chgData name="Jill K" userId="3d85cf04ca95d551" providerId="LiveId" clId="{AC8C183F-9034-48D7-86A9-465A7DF4CD0C}" dt="2026-02-16T20:45:17.524" v="1213" actId="113"/>
          <ac:spMkLst>
            <pc:docMk/>
            <pc:sldMk cId="4262158572" sldId="262"/>
            <ac:spMk id="8" creationId="{4A63F05B-F103-35AB-F863-1749DA824476}"/>
          </ac:spMkLst>
        </pc:spChg>
      </pc:sldChg>
      <pc:sldChg chg="modSp mod setBg">
        <pc:chgData name="Jill K" userId="3d85cf04ca95d551" providerId="LiveId" clId="{AC8C183F-9034-48D7-86A9-465A7DF4CD0C}" dt="2026-02-16T20:25:29.458" v="1095" actId="255"/>
        <pc:sldMkLst>
          <pc:docMk/>
          <pc:sldMk cId="3731473870" sldId="263"/>
        </pc:sldMkLst>
        <pc:spChg chg="mod">
          <ac:chgData name="Jill K" userId="3d85cf04ca95d551" providerId="LiveId" clId="{AC8C183F-9034-48D7-86A9-465A7DF4CD0C}" dt="2026-02-16T20:25:29.458" v="1095" actId="255"/>
          <ac:spMkLst>
            <pc:docMk/>
            <pc:sldMk cId="3731473870" sldId="263"/>
            <ac:spMk id="8" creationId="{B70EC938-64D1-DDFE-215E-ACA2DA6CE149}"/>
          </ac:spMkLst>
        </pc:spChg>
      </pc:sldChg>
      <pc:sldChg chg="modSp mod setBg">
        <pc:chgData name="Jill K" userId="3d85cf04ca95d551" providerId="LiveId" clId="{AC8C183F-9034-48D7-86A9-465A7DF4CD0C}" dt="2026-02-18T22:38:51.045" v="2240" actId="12"/>
        <pc:sldMkLst>
          <pc:docMk/>
          <pc:sldMk cId="1093954350" sldId="265"/>
        </pc:sldMkLst>
        <pc:spChg chg="mod">
          <ac:chgData name="Jill K" userId="3d85cf04ca95d551" providerId="LiveId" clId="{AC8C183F-9034-48D7-86A9-465A7DF4CD0C}" dt="2026-02-18T22:38:51.045" v="2240" actId="12"/>
          <ac:spMkLst>
            <pc:docMk/>
            <pc:sldMk cId="1093954350" sldId="265"/>
            <ac:spMk id="5" creationId="{63BE044B-7990-AA53-375E-83DCA949840C}"/>
          </ac:spMkLst>
        </pc:spChg>
        <pc:spChg chg="mod">
          <ac:chgData name="Jill K" userId="3d85cf04ca95d551" providerId="LiveId" clId="{AC8C183F-9034-48D7-86A9-465A7DF4CD0C}" dt="2026-02-16T19:38:52.466" v="335" actId="255"/>
          <ac:spMkLst>
            <pc:docMk/>
            <pc:sldMk cId="1093954350" sldId="265"/>
            <ac:spMk id="8" creationId="{BEBBCC6C-3012-B9D3-33B2-11E6E6ED207D}"/>
          </ac:spMkLst>
        </pc:spChg>
      </pc:sldChg>
      <pc:sldChg chg="modSp mod setBg">
        <pc:chgData name="Jill K" userId="3d85cf04ca95d551" providerId="LiveId" clId="{AC8C183F-9034-48D7-86A9-465A7DF4CD0C}" dt="2026-02-16T19:51:03.431" v="612" actId="113"/>
        <pc:sldMkLst>
          <pc:docMk/>
          <pc:sldMk cId="4053041168" sldId="266"/>
        </pc:sldMkLst>
        <pc:spChg chg="mod">
          <ac:chgData name="Jill K" userId="3d85cf04ca95d551" providerId="LiveId" clId="{AC8C183F-9034-48D7-86A9-465A7DF4CD0C}" dt="2026-02-16T19:51:03.431" v="612" actId="113"/>
          <ac:spMkLst>
            <pc:docMk/>
            <pc:sldMk cId="4053041168" sldId="266"/>
            <ac:spMk id="5" creationId="{0BA2CD73-9FFE-3C99-0142-B4DE07877F54}"/>
          </ac:spMkLst>
        </pc:spChg>
      </pc:sldChg>
      <pc:sldChg chg="modSp mod setBg">
        <pc:chgData name="Jill K" userId="3d85cf04ca95d551" providerId="LiveId" clId="{AC8C183F-9034-48D7-86A9-465A7DF4CD0C}" dt="2026-02-20T17:04:35.941" v="2420" actId="27636"/>
        <pc:sldMkLst>
          <pc:docMk/>
          <pc:sldMk cId="1419537423" sldId="267"/>
        </pc:sldMkLst>
        <pc:spChg chg="mod">
          <ac:chgData name="Jill K" userId="3d85cf04ca95d551" providerId="LiveId" clId="{AC8C183F-9034-48D7-86A9-465A7DF4CD0C}" dt="2026-02-16T19:50:39.688" v="609" actId="113"/>
          <ac:spMkLst>
            <pc:docMk/>
            <pc:sldMk cId="1419537423" sldId="267"/>
            <ac:spMk id="2" creationId="{C1C7DD67-56F1-310A-B815-41894BDA47C9}"/>
          </ac:spMkLst>
        </pc:spChg>
        <pc:spChg chg="mod">
          <ac:chgData name="Jill K" userId="3d85cf04ca95d551" providerId="LiveId" clId="{AC8C183F-9034-48D7-86A9-465A7DF4CD0C}" dt="2026-02-20T17:04:35.941" v="2420" actId="27636"/>
          <ac:spMkLst>
            <pc:docMk/>
            <pc:sldMk cId="1419537423" sldId="267"/>
            <ac:spMk id="3" creationId="{905A8959-F710-DDFA-52F3-4CA1852E10F9}"/>
          </ac:spMkLst>
        </pc:spChg>
      </pc:sldChg>
      <pc:sldChg chg="modSp mod setBg">
        <pc:chgData name="Jill K" userId="3d85cf04ca95d551" providerId="LiveId" clId="{AC8C183F-9034-48D7-86A9-465A7DF4CD0C}" dt="2026-02-16T19:57:38.132" v="680" actId="255"/>
        <pc:sldMkLst>
          <pc:docMk/>
          <pc:sldMk cId="455415471" sldId="268"/>
        </pc:sldMkLst>
        <pc:spChg chg="mod">
          <ac:chgData name="Jill K" userId="3d85cf04ca95d551" providerId="LiveId" clId="{AC8C183F-9034-48D7-86A9-465A7DF4CD0C}" dt="2026-02-16T19:57:29.835" v="679" actId="113"/>
          <ac:spMkLst>
            <pc:docMk/>
            <pc:sldMk cId="455415471" sldId="268"/>
            <ac:spMk id="2" creationId="{35DC5776-9FD9-02AB-A1C0-1EC9B3034672}"/>
          </ac:spMkLst>
        </pc:spChg>
        <pc:spChg chg="mod">
          <ac:chgData name="Jill K" userId="3d85cf04ca95d551" providerId="LiveId" clId="{AC8C183F-9034-48D7-86A9-465A7DF4CD0C}" dt="2026-02-16T19:57:38.132" v="680" actId="255"/>
          <ac:spMkLst>
            <pc:docMk/>
            <pc:sldMk cId="455415471" sldId="268"/>
            <ac:spMk id="3" creationId="{423EEC7F-0B55-810B-2826-D453E0401D2E}"/>
          </ac:spMkLst>
        </pc:spChg>
      </pc:sldChg>
      <pc:sldChg chg="modSp mod setBg">
        <pc:chgData name="Jill K" userId="3d85cf04ca95d551" providerId="LiveId" clId="{AC8C183F-9034-48D7-86A9-465A7DF4CD0C}" dt="2026-02-20T21:16:58.896" v="2475" actId="20577"/>
        <pc:sldMkLst>
          <pc:docMk/>
          <pc:sldMk cId="2259162196" sldId="269"/>
        </pc:sldMkLst>
        <pc:spChg chg="mod">
          <ac:chgData name="Jill K" userId="3d85cf04ca95d551" providerId="LiveId" clId="{AC8C183F-9034-48D7-86A9-465A7DF4CD0C}" dt="2026-02-20T21:16:58.896" v="2475" actId="20577"/>
          <ac:spMkLst>
            <pc:docMk/>
            <pc:sldMk cId="2259162196" sldId="269"/>
            <ac:spMk id="5" creationId="{22B7DE8D-6DA9-5BF5-796A-5E74619ED93A}"/>
          </ac:spMkLst>
        </pc:spChg>
      </pc:sldChg>
      <pc:sldChg chg="modSp mod setBg">
        <pc:chgData name="Jill K" userId="3d85cf04ca95d551" providerId="LiveId" clId="{AC8C183F-9034-48D7-86A9-465A7DF4CD0C}" dt="2026-02-18T02:03:48.017" v="2181" actId="20577"/>
        <pc:sldMkLst>
          <pc:docMk/>
          <pc:sldMk cId="3049250656" sldId="270"/>
        </pc:sldMkLst>
        <pc:spChg chg="mod">
          <ac:chgData name="Jill K" userId="3d85cf04ca95d551" providerId="LiveId" clId="{AC8C183F-9034-48D7-86A9-465A7DF4CD0C}" dt="2026-02-16T19:52:27.672" v="625" actId="14100"/>
          <ac:spMkLst>
            <pc:docMk/>
            <pc:sldMk cId="3049250656" sldId="270"/>
            <ac:spMk id="2" creationId="{4C5D8CC0-390D-E41F-FCEC-68F459E4E1E9}"/>
          </ac:spMkLst>
        </pc:spChg>
        <pc:spChg chg="mod">
          <ac:chgData name="Jill K" userId="3d85cf04ca95d551" providerId="LiveId" clId="{AC8C183F-9034-48D7-86A9-465A7DF4CD0C}" dt="2026-02-18T02:03:48.017" v="2181" actId="20577"/>
          <ac:spMkLst>
            <pc:docMk/>
            <pc:sldMk cId="3049250656" sldId="270"/>
            <ac:spMk id="3" creationId="{A4ECE29C-D322-A5ED-4DDA-14B5FF72BC55}"/>
          </ac:spMkLst>
        </pc:spChg>
      </pc:sldChg>
      <pc:sldChg chg="modSp mod setBg">
        <pc:chgData name="Jill K" userId="3d85cf04ca95d551" providerId="LiveId" clId="{AC8C183F-9034-48D7-86A9-465A7DF4CD0C}" dt="2026-02-16T20:27:27.255" v="1125" actId="27636"/>
        <pc:sldMkLst>
          <pc:docMk/>
          <pc:sldMk cId="3038611019" sldId="271"/>
        </pc:sldMkLst>
        <pc:spChg chg="mod">
          <ac:chgData name="Jill K" userId="3d85cf04ca95d551" providerId="LiveId" clId="{AC8C183F-9034-48D7-86A9-465A7DF4CD0C}" dt="2026-02-16T19:53:15.903" v="643" actId="2711"/>
          <ac:spMkLst>
            <pc:docMk/>
            <pc:sldMk cId="3038611019" sldId="271"/>
            <ac:spMk id="2" creationId="{12805A6F-736C-DBCE-A650-04C16A676245}"/>
          </ac:spMkLst>
        </pc:spChg>
        <pc:spChg chg="mod">
          <ac:chgData name="Jill K" userId="3d85cf04ca95d551" providerId="LiveId" clId="{AC8C183F-9034-48D7-86A9-465A7DF4CD0C}" dt="2026-02-16T20:27:27.255" v="1125" actId="27636"/>
          <ac:spMkLst>
            <pc:docMk/>
            <pc:sldMk cId="3038611019" sldId="271"/>
            <ac:spMk id="3" creationId="{9B910518-ADCA-E354-128A-73EEC87E2E96}"/>
          </ac:spMkLst>
        </pc:spChg>
      </pc:sldChg>
      <pc:sldChg chg="setBg">
        <pc:chgData name="Jill K" userId="3d85cf04ca95d551" providerId="LiveId" clId="{AC8C183F-9034-48D7-86A9-465A7DF4CD0C}" dt="2026-02-16T19:34:17.574" v="263"/>
        <pc:sldMkLst>
          <pc:docMk/>
          <pc:sldMk cId="1760411713" sldId="272"/>
        </pc:sldMkLst>
      </pc:sldChg>
      <pc:sldChg chg="modSp new mod ord setBg">
        <pc:chgData name="Jill K" userId="3d85cf04ca95d551" providerId="LiveId" clId="{AC8C183F-9034-48D7-86A9-465A7DF4CD0C}" dt="2026-02-16T21:00:42.245" v="1400" actId="20577"/>
        <pc:sldMkLst>
          <pc:docMk/>
          <pc:sldMk cId="526512439" sldId="273"/>
        </pc:sldMkLst>
        <pc:spChg chg="mod">
          <ac:chgData name="Jill K" userId="3d85cf04ca95d551" providerId="LiveId" clId="{AC8C183F-9034-48D7-86A9-465A7DF4CD0C}" dt="2026-02-16T19:53:00.493" v="641" actId="20577"/>
          <ac:spMkLst>
            <pc:docMk/>
            <pc:sldMk cId="526512439" sldId="273"/>
            <ac:spMk id="2" creationId="{006853DC-7013-CA4A-EDB8-5F8D090EFB44}"/>
          </ac:spMkLst>
        </pc:spChg>
        <pc:spChg chg="mod">
          <ac:chgData name="Jill K" userId="3d85cf04ca95d551" providerId="LiveId" clId="{AC8C183F-9034-48D7-86A9-465A7DF4CD0C}" dt="2026-02-16T21:00:42.245" v="1400" actId="20577"/>
          <ac:spMkLst>
            <pc:docMk/>
            <pc:sldMk cId="526512439" sldId="273"/>
            <ac:spMk id="3" creationId="{2AF54387-7B9A-FB7F-6E58-16578B8C3F52}"/>
          </ac:spMkLst>
        </pc:spChg>
      </pc:sldChg>
      <pc:sldChg chg="modSp new mod ord setBg">
        <pc:chgData name="Jill K" userId="3d85cf04ca95d551" providerId="LiveId" clId="{AC8C183F-9034-48D7-86A9-465A7DF4CD0C}" dt="2026-02-16T19:50:03.350" v="607" actId="113"/>
        <pc:sldMkLst>
          <pc:docMk/>
          <pc:sldMk cId="2940675153" sldId="274"/>
        </pc:sldMkLst>
        <pc:spChg chg="mod">
          <ac:chgData name="Jill K" userId="3d85cf04ca95d551" providerId="LiveId" clId="{AC8C183F-9034-48D7-86A9-465A7DF4CD0C}" dt="2026-02-16T19:50:03.350" v="607" actId="113"/>
          <ac:spMkLst>
            <pc:docMk/>
            <pc:sldMk cId="2940675153" sldId="274"/>
            <ac:spMk id="2" creationId="{1ED09ACC-39F0-E15B-AA82-53E9935A4F2E}"/>
          </ac:spMkLst>
        </pc:spChg>
        <pc:spChg chg="mod">
          <ac:chgData name="Jill K" userId="3d85cf04ca95d551" providerId="LiveId" clId="{AC8C183F-9034-48D7-86A9-465A7DF4CD0C}" dt="2026-02-16T19:38:31.220" v="313" actId="27636"/>
          <ac:spMkLst>
            <pc:docMk/>
            <pc:sldMk cId="2940675153" sldId="274"/>
            <ac:spMk id="3" creationId="{239E5B27-87E9-96D6-0C93-C2A29C7193C4}"/>
          </ac:spMkLst>
        </pc:spChg>
      </pc:sldChg>
      <pc:sldChg chg="addSp new del mod ord">
        <pc:chgData name="Jill K" userId="3d85cf04ca95d551" providerId="LiveId" clId="{AC8C183F-9034-48D7-86A9-465A7DF4CD0C}" dt="2026-02-16T19:41:17.774" v="369" actId="2696"/>
        <pc:sldMkLst>
          <pc:docMk/>
          <pc:sldMk cId="4209741240" sldId="275"/>
        </pc:sldMkLst>
      </pc:sldChg>
      <pc:sldChg chg="modSp new mod setBg">
        <pc:chgData name="Jill K" userId="3d85cf04ca95d551" providerId="LiveId" clId="{AC8C183F-9034-48D7-86A9-465A7DF4CD0C}" dt="2026-02-16T20:28:48.232" v="1135" actId="27636"/>
        <pc:sldMkLst>
          <pc:docMk/>
          <pc:sldMk cId="3224307931" sldId="276"/>
        </pc:sldMkLst>
        <pc:spChg chg="mod">
          <ac:chgData name="Jill K" userId="3d85cf04ca95d551" providerId="LiveId" clId="{AC8C183F-9034-48D7-86A9-465A7DF4CD0C}" dt="2026-02-16T19:49:36.318" v="605" actId="2711"/>
          <ac:spMkLst>
            <pc:docMk/>
            <pc:sldMk cId="3224307931" sldId="276"/>
            <ac:spMk id="2" creationId="{317CD5AC-44B1-D7CB-942E-6CCBC594FE2C}"/>
          </ac:spMkLst>
        </pc:spChg>
        <pc:spChg chg="mod">
          <ac:chgData name="Jill K" userId="3d85cf04ca95d551" providerId="LiveId" clId="{AC8C183F-9034-48D7-86A9-465A7DF4CD0C}" dt="2026-02-16T20:28:48.232" v="1135" actId="27636"/>
          <ac:spMkLst>
            <pc:docMk/>
            <pc:sldMk cId="3224307931" sldId="276"/>
            <ac:spMk id="3" creationId="{29BA61E4-3441-0998-321F-F19F9CB72290}"/>
          </ac:spMkLst>
        </pc:spChg>
      </pc:sldChg>
      <pc:sldChg chg="modSp new mod setBg">
        <pc:chgData name="Jill K" userId="3d85cf04ca95d551" providerId="LiveId" clId="{AC8C183F-9034-48D7-86A9-465A7DF4CD0C}" dt="2026-02-20T17:04:28.217" v="2418" actId="20577"/>
        <pc:sldMkLst>
          <pc:docMk/>
          <pc:sldMk cId="431924842" sldId="277"/>
        </pc:sldMkLst>
        <pc:spChg chg="mod">
          <ac:chgData name="Jill K" userId="3d85cf04ca95d551" providerId="LiveId" clId="{AC8C183F-9034-48D7-86A9-465A7DF4CD0C}" dt="2026-02-16T19:50:51.437" v="610" actId="2711"/>
          <ac:spMkLst>
            <pc:docMk/>
            <pc:sldMk cId="431924842" sldId="277"/>
            <ac:spMk id="2" creationId="{28A4362C-9FB3-00C5-9DFC-5470023797D7}"/>
          </ac:spMkLst>
        </pc:spChg>
        <pc:spChg chg="mod">
          <ac:chgData name="Jill K" userId="3d85cf04ca95d551" providerId="LiveId" clId="{AC8C183F-9034-48D7-86A9-465A7DF4CD0C}" dt="2026-02-20T17:04:28.217" v="2418" actId="20577"/>
          <ac:spMkLst>
            <pc:docMk/>
            <pc:sldMk cId="431924842" sldId="277"/>
            <ac:spMk id="3" creationId="{BE81DA38-83B6-2CDC-5A5B-36553C81B773}"/>
          </ac:spMkLst>
        </pc:spChg>
      </pc:sldChg>
      <pc:sldChg chg="modSp new mod setBg">
        <pc:chgData name="Jill K" userId="3d85cf04ca95d551" providerId="LiveId" clId="{AC8C183F-9034-48D7-86A9-465A7DF4CD0C}" dt="2026-02-16T20:14:03.872" v="885"/>
        <pc:sldMkLst>
          <pc:docMk/>
          <pc:sldMk cId="3172003881" sldId="278"/>
        </pc:sldMkLst>
        <pc:spChg chg="mod">
          <ac:chgData name="Jill K" userId="3d85cf04ca95d551" providerId="LiveId" clId="{AC8C183F-9034-48D7-86A9-465A7DF4CD0C}" dt="2026-02-16T20:07:52.289" v="805" actId="113"/>
          <ac:spMkLst>
            <pc:docMk/>
            <pc:sldMk cId="3172003881" sldId="278"/>
            <ac:spMk id="2" creationId="{662A0774-DE47-A982-07B7-F1AB7127CFDD}"/>
          </ac:spMkLst>
        </pc:spChg>
        <pc:spChg chg="mod">
          <ac:chgData name="Jill K" userId="3d85cf04ca95d551" providerId="LiveId" clId="{AC8C183F-9034-48D7-86A9-465A7DF4CD0C}" dt="2026-02-16T20:09:28.506" v="838" actId="20577"/>
          <ac:spMkLst>
            <pc:docMk/>
            <pc:sldMk cId="3172003881" sldId="278"/>
            <ac:spMk id="3" creationId="{8A456F65-DC90-E75F-86A8-9A4B3EC8F026}"/>
          </ac:spMkLst>
        </pc:spChg>
      </pc:sldChg>
      <pc:sldChg chg="modSp new mod ord setBg">
        <pc:chgData name="Jill K" userId="3d85cf04ca95d551" providerId="LiveId" clId="{AC8C183F-9034-48D7-86A9-465A7DF4CD0C}" dt="2026-02-18T01:50:49.844" v="2129" actId="27636"/>
        <pc:sldMkLst>
          <pc:docMk/>
          <pc:sldMk cId="3792442262" sldId="279"/>
        </pc:sldMkLst>
        <pc:spChg chg="mod">
          <ac:chgData name="Jill K" userId="3d85cf04ca95d551" providerId="LiveId" clId="{AC8C183F-9034-48D7-86A9-465A7DF4CD0C}" dt="2026-02-16T20:16:32.383" v="938" actId="113"/>
          <ac:spMkLst>
            <pc:docMk/>
            <pc:sldMk cId="3792442262" sldId="279"/>
            <ac:spMk id="2" creationId="{91445430-73C5-926F-7D67-C4974551C56F}"/>
          </ac:spMkLst>
        </pc:spChg>
        <pc:spChg chg="mod">
          <ac:chgData name="Jill K" userId="3d85cf04ca95d551" providerId="LiveId" clId="{AC8C183F-9034-48D7-86A9-465A7DF4CD0C}" dt="2026-02-18T01:50:49.844" v="2129" actId="27636"/>
          <ac:spMkLst>
            <pc:docMk/>
            <pc:sldMk cId="3792442262" sldId="279"/>
            <ac:spMk id="3" creationId="{4DA9D9DE-9149-768C-AD8B-426C6FF76F20}"/>
          </ac:spMkLst>
        </pc:spChg>
      </pc:sldChg>
      <pc:sldChg chg="modSp new mod setBg">
        <pc:chgData name="Jill K" userId="3d85cf04ca95d551" providerId="LiveId" clId="{AC8C183F-9034-48D7-86A9-465A7DF4CD0C}" dt="2026-02-20T16:12:57.936" v="2394" actId="20577"/>
        <pc:sldMkLst>
          <pc:docMk/>
          <pc:sldMk cId="1917720968" sldId="280"/>
        </pc:sldMkLst>
        <pc:spChg chg="mod">
          <ac:chgData name="Jill K" userId="3d85cf04ca95d551" providerId="LiveId" clId="{AC8C183F-9034-48D7-86A9-465A7DF4CD0C}" dt="2026-02-16T20:21:47.051" v="1008" actId="113"/>
          <ac:spMkLst>
            <pc:docMk/>
            <pc:sldMk cId="1917720968" sldId="280"/>
            <ac:spMk id="2" creationId="{EE475CBD-01E3-C895-F27C-EA283C5B9849}"/>
          </ac:spMkLst>
        </pc:spChg>
        <pc:spChg chg="mod">
          <ac:chgData name="Jill K" userId="3d85cf04ca95d551" providerId="LiveId" clId="{AC8C183F-9034-48D7-86A9-465A7DF4CD0C}" dt="2026-02-20T16:12:57.936" v="2394" actId="20577"/>
          <ac:spMkLst>
            <pc:docMk/>
            <pc:sldMk cId="1917720968" sldId="280"/>
            <ac:spMk id="3" creationId="{EB2DBBEC-22BB-3B50-63A1-75BFB2F73610}"/>
          </ac:spMkLst>
        </pc:spChg>
      </pc:sldChg>
      <pc:sldChg chg="delSp new del mod">
        <pc:chgData name="Jill K" userId="3d85cf04ca95d551" providerId="LiveId" clId="{AC8C183F-9034-48D7-86A9-465A7DF4CD0C}" dt="2026-02-16T21:08:02.002" v="1419" actId="47"/>
        <pc:sldMkLst>
          <pc:docMk/>
          <pc:sldMk cId="2383302402" sldId="281"/>
        </pc:sldMkLst>
      </pc:sldChg>
      <pc:sldChg chg="add del setBg">
        <pc:chgData name="Jill K" userId="3d85cf04ca95d551" providerId="LiveId" clId="{AC8C183F-9034-48D7-86A9-465A7DF4CD0C}" dt="2026-02-16T21:09:03.516" v="1423" actId="47"/>
        <pc:sldMkLst>
          <pc:docMk/>
          <pc:sldMk cId="2883494078" sldId="282"/>
        </pc:sldMkLst>
      </pc:sldChg>
      <pc:sldChg chg="add del setBg">
        <pc:chgData name="Jill K" userId="3d85cf04ca95d551" providerId="LiveId" clId="{AC8C183F-9034-48D7-86A9-465A7DF4CD0C}" dt="2026-02-16T21:08:18.986" v="1421" actId="47"/>
        <pc:sldMkLst>
          <pc:docMk/>
          <pc:sldMk cId="974523861" sldId="283"/>
        </pc:sldMkLst>
      </pc:sldChg>
      <pc:sldChg chg="addSp delSp modSp add">
        <pc:chgData name="Jill K" userId="3d85cf04ca95d551" providerId="LiveId" clId="{AC8C183F-9034-48D7-86A9-465A7DF4CD0C}" dt="2026-02-16T21:14:11.096" v="1433" actId="14100"/>
        <pc:sldMkLst>
          <pc:docMk/>
          <pc:sldMk cId="1804862854" sldId="283"/>
        </pc:sldMkLst>
        <pc:picChg chg="add mod">
          <ac:chgData name="Jill K" userId="3d85cf04ca95d551" providerId="LiveId" clId="{AC8C183F-9034-48D7-86A9-465A7DF4CD0C}" dt="2026-02-16T21:14:11.096" v="1433" actId="14100"/>
          <ac:picMkLst>
            <pc:docMk/>
            <pc:sldMk cId="1804862854" sldId="283"/>
            <ac:picMk id="1030" creationId="{FDFD412E-9302-1DF6-70DF-FF4AE41552C7}"/>
          </ac:picMkLst>
        </pc:picChg>
      </pc:sldChg>
      <pc:sldChg chg="modSp new mod ord setBg">
        <pc:chgData name="Jill K" userId="3d85cf04ca95d551" providerId="LiveId" clId="{AC8C183F-9034-48D7-86A9-465A7DF4CD0C}" dt="2026-02-20T21:18:53.329" v="2527" actId="20577"/>
        <pc:sldMkLst>
          <pc:docMk/>
          <pc:sldMk cId="807915471" sldId="284"/>
        </pc:sldMkLst>
        <pc:spChg chg="mod">
          <ac:chgData name="Jill K" userId="3d85cf04ca95d551" providerId="LiveId" clId="{AC8C183F-9034-48D7-86A9-465A7DF4CD0C}" dt="2026-02-18T01:17:51.669" v="1550" actId="21"/>
          <ac:spMkLst>
            <pc:docMk/>
            <pc:sldMk cId="807915471" sldId="284"/>
            <ac:spMk id="2" creationId="{F9BC6607-DAFB-A198-FCE2-1402BF50AB79}"/>
          </ac:spMkLst>
        </pc:spChg>
        <pc:spChg chg="mod">
          <ac:chgData name="Jill K" userId="3d85cf04ca95d551" providerId="LiveId" clId="{AC8C183F-9034-48D7-86A9-465A7DF4CD0C}" dt="2026-02-20T21:18:53.329" v="2527" actId="20577"/>
          <ac:spMkLst>
            <pc:docMk/>
            <pc:sldMk cId="807915471" sldId="284"/>
            <ac:spMk id="3" creationId="{6E210220-D931-3021-8EC6-C958AB50B8E0}"/>
          </ac:spMkLst>
        </pc:spChg>
      </pc:sldChg>
    </pc:docChg>
  </pc:docChgLst>
  <pc:docChgLst>
    <pc:chgData name="Jill K" userId="3d85cf04ca95d551" providerId="LiveId" clId="{4FEBD41C-A443-4407-A11E-71CE91804211}"/>
    <pc:docChg chg="custSel modSld">
      <pc:chgData name="Jill K" userId="3d85cf04ca95d551" providerId="LiveId" clId="{4FEBD41C-A443-4407-A11E-71CE91804211}" dt="2026-02-15T15:53:14.296" v="42" actId="20577"/>
      <pc:docMkLst>
        <pc:docMk/>
      </pc:docMkLst>
      <pc:sldChg chg="modSp mod">
        <pc:chgData name="Jill K" userId="3d85cf04ca95d551" providerId="LiveId" clId="{4FEBD41C-A443-4407-A11E-71CE91804211}" dt="2026-02-15T15:53:14.296" v="42" actId="20577"/>
        <pc:sldMkLst>
          <pc:docMk/>
          <pc:sldMk cId="3038611019" sldId="271"/>
        </pc:sldMkLst>
        <pc:spChg chg="mod">
          <ac:chgData name="Jill K" userId="3d85cf04ca95d551" providerId="LiveId" clId="{4FEBD41C-A443-4407-A11E-71CE91804211}" dt="2026-02-15T15:53:14.296" v="42" actId="20577"/>
          <ac:spMkLst>
            <pc:docMk/>
            <pc:sldMk cId="3038611019" sldId="271"/>
            <ac:spMk id="3" creationId="{9B910518-ADCA-E354-128A-73EEC87E2E96}"/>
          </ac:spMkLst>
        </pc:spChg>
      </pc:sldChg>
    </pc:docChg>
  </pc:docChgLst>
</pc:chgInfo>
</file>

<file path=ppt/comments/modernComment_101_19A0042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077DC11-FF1B-425B-A630-3890F33D1491}" authorId="{F137F5AB-1D6F-1691-B379-133D84C7F406}" created="2026-01-13T19:37:21.953">
    <pc:sldMkLst xmlns:pc="http://schemas.microsoft.com/office/powerpoint/2013/main/command">
      <pc:docMk/>
      <pc:sldMk cId="429917226" sldId="257"/>
    </pc:sldMkLst>
    <p188:txBody>
      <a:bodyPr/>
      <a:lstStyle/>
      <a:p>
        <a:r>
          <a:rPr lang="en-US"/>
          <a:t>After injections we are not closing our eyes completely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B994A-9316-4BFD-9649-D4FA91E9DB3D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4589DA-EFC5-4CDB-B7DE-9904C5E39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6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4589DA-EFC5-4CDB-B7DE-9904C5E39D4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89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92A4-CE27-4DD3-9FCB-D663DBF99D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4B21-2F5E-4B8E-A639-C6E22BC34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685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92A4-CE27-4DD3-9FCB-D663DBF99D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4B21-2F5E-4B8E-A639-C6E22BC34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437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92A4-CE27-4DD3-9FCB-D663DBF99D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4B21-2F5E-4B8E-A639-C6E22BC34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83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92A4-CE27-4DD3-9FCB-D663DBF99D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4B21-2F5E-4B8E-A639-C6E22BC34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439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92A4-CE27-4DD3-9FCB-D663DBF99D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4B21-2F5E-4B8E-A639-C6E22BC34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2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92A4-CE27-4DD3-9FCB-D663DBF99D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4B21-2F5E-4B8E-A639-C6E22BC34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8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92A4-CE27-4DD3-9FCB-D663DBF99D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4B21-2F5E-4B8E-A639-C6E22BC34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51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92A4-CE27-4DD3-9FCB-D663DBF99D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4B21-2F5E-4B8E-A639-C6E22BC34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6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92A4-CE27-4DD3-9FCB-D663DBF99D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4B21-2F5E-4B8E-A639-C6E22BC34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662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92A4-CE27-4DD3-9FCB-D663DBF99D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4B21-2F5E-4B8E-A639-C6E22BC34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469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692A4-CE27-4DD3-9FCB-D663DBF99D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34B21-2F5E-4B8E-A639-C6E22BC34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41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692A4-CE27-4DD3-9FCB-D663DBF99D4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34B21-2F5E-4B8E-A639-C6E22BC34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guarddogs.com/collections/dry-eye-goggle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xonoptics.com/" TargetMode="External"/><Relationship Id="rId2" Type="http://schemas.openxmlformats.org/officeDocument/2006/relationships/hyperlink" Target="http://www.zennioptical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heraspecs.com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umiamihealth.org/en/bascom-palmer-eye-institute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dryeyefoundation.app.neoncrm.com/np/clients/dryeyefoundation/publicaccess/eventCalendarBig.js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dryeyefoundation.org/support" TargetMode="External"/><Relationship Id="rId4" Type="http://schemas.openxmlformats.org/officeDocument/2006/relationships/hyperlink" Target="https://www.dryeyezone.com/appointment-workshee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1_19A0042A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7eye.com/collections/airshield" TargetMode="External"/><Relationship Id="rId2" Type="http://schemas.openxmlformats.org/officeDocument/2006/relationships/hyperlink" Target="http://www.zienaeyewear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ileyx.com/collections/performance-seri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90843"/>
            <a:ext cx="9144000" cy="2387600"/>
          </a:xfrm>
        </p:spPr>
        <p:txBody>
          <a:bodyPr/>
          <a:lstStyle/>
          <a:p>
            <a:r>
              <a:rPr lang="en-US"/>
              <a:t>  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Dry Eye Webinar</a:t>
            </a:r>
            <a:br>
              <a:rPr lang="en-US"/>
            </a:br>
            <a:endParaRPr lang="en-US">
              <a:ea typeface="Calibri Light"/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>
                <a:latin typeface="Arial" panose="020B0604020202020204" pitchFamily="34" charset="0"/>
                <a:cs typeface="Arial" panose="020B0604020202020204" pitchFamily="34" charset="0"/>
              </a:rPr>
              <a:t>February 21, 2026</a:t>
            </a:r>
            <a:endParaRPr lang="en-US" sz="4400"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r>
              <a:rPr lang="en-US" sz="440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Jill Kostrinsky</a:t>
            </a:r>
          </a:p>
        </p:txBody>
      </p:sp>
    </p:spTree>
    <p:extLst>
      <p:ext uri="{BB962C8B-B14F-4D97-AF65-F5344CB8AC3E}">
        <p14:creationId xmlns:p14="http://schemas.microsoft.com/office/powerpoint/2010/main" val="2797025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placement Eye Cup for Ziena Eyewear - DryEyeShop">
            <a:extLst>
              <a:ext uri="{FF2B5EF4-FFF2-40B4-BE49-F238E27FC236}">
                <a16:creationId xmlns:a16="http://schemas.microsoft.com/office/drawing/2014/main" id="{957467D3-9207-0EFC-D12B-E64F31003C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034" y="-60418"/>
            <a:ext cx="8545286" cy="6408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411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45430-73C5-926F-7D67-C4974551C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Gadgets and devices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9D9DE-9149-768C-AD8B-426C6FF76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90688"/>
            <a:ext cx="11254273" cy="4486275"/>
          </a:xfrm>
        </p:spPr>
        <p:txBody>
          <a:bodyPr>
            <a:normAutofit fontScale="92500" lnSpcReduction="20000"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500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7Eye will send you 3 frame styles to try using their “Try before You Buy” program. Cost $33  ($10 goes towards a purchase).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5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Other protective sunglasses &amp; goggles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</a:pPr>
            <a:r>
              <a:rPr lang="en-US" sz="3600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$5 safety goggles to wear over glasses (Home Depot),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</a:pPr>
            <a:r>
              <a:rPr lang="en-US" sz="3600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Motorcycle goggles (i.e. Guard dogs Evader,  Amazon $35  or </a:t>
            </a:r>
            <a:r>
              <a:rPr lang="en-US" sz="3600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https://guarddogs.com/collections/dry-eye-goggles</a:t>
            </a:r>
            <a:r>
              <a:rPr lang="en-US" sz="3600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,  </a:t>
            </a:r>
          </a:p>
        </p:txBody>
      </p:sp>
    </p:spTree>
    <p:extLst>
      <p:ext uri="{BB962C8B-B14F-4D97-AF65-F5344CB8AC3E}">
        <p14:creationId xmlns:p14="http://schemas.microsoft.com/office/powerpoint/2010/main" val="3792442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C6607-DAFB-A198-FCE2-1402BF50A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Gadgets and devices (continued)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10220-D931-3021-8EC6-C958AB50B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049000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Photosensitivity – FL-41 lenses</a:t>
            </a:r>
          </a:p>
          <a:p>
            <a:pPr marL="0" indent="0">
              <a:buNone/>
            </a:pPr>
            <a:endParaRPr lang="en-US" sz="3600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Zenni (</a:t>
            </a:r>
            <a:r>
              <a:rPr lang="en-US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www.zennioptical.com</a:t>
            </a:r>
            <a:r>
              <a:rPr lang="en-US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)</a:t>
            </a:r>
          </a:p>
          <a:p>
            <a:r>
              <a:rPr lang="en-US" kern="100" dirty="0">
                <a:latin typeface="Arial" panose="020B0604020202020204" pitchFamily="34" charset="0"/>
                <a:cs typeface="Times New Roman" panose="02020603050405020304" pitchFamily="18" charset="0"/>
              </a:rPr>
              <a:t>3 tint levels: 25% (light tint for indoor use), 50% ( medium tint for indoor and outdoor), 80% (dark </a:t>
            </a:r>
            <a:r>
              <a:rPr lang="en-US" kern="100">
                <a:latin typeface="Arial" panose="020B0604020202020204" pitchFamily="34" charset="0"/>
                <a:cs typeface="Times New Roman" panose="02020603050405020304" pitchFamily="18" charset="0"/>
              </a:rPr>
              <a:t>tint for outdoor </a:t>
            </a:r>
            <a:r>
              <a:rPr lang="en-US" kern="100" dirty="0">
                <a:latin typeface="Arial" panose="020B0604020202020204" pitchFamily="34" charset="0"/>
                <a:cs typeface="Times New Roman" panose="02020603050405020304" pitchFamily="18" charset="0"/>
              </a:rPr>
              <a:t>use)</a:t>
            </a:r>
          </a:p>
          <a:p>
            <a:r>
              <a:rPr lang="en-US" kern="100" dirty="0">
                <a:latin typeface="Arial" panose="020B0604020202020204" pitchFamily="34" charset="0"/>
                <a:cs typeface="Times New Roman" panose="02020603050405020304" pitchFamily="18" charset="0"/>
              </a:rPr>
              <a:t>Can get them nonprescription, single vision, progressive, bifocals and readers</a:t>
            </a:r>
          </a:p>
          <a:p>
            <a:endParaRPr lang="en-US" kern="1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en-US" kern="100" dirty="0">
                <a:latin typeface="Arial" panose="020B0604020202020204" pitchFamily="34" charset="0"/>
                <a:cs typeface="Times New Roman" panose="02020603050405020304" pitchFamily="18" charset="0"/>
              </a:rPr>
              <a:t>7eye does not sell FL-41 lenses</a:t>
            </a:r>
          </a:p>
          <a:p>
            <a:r>
              <a:rPr lang="en-US" kern="100" dirty="0">
                <a:latin typeface="Arial" panose="020B0604020202020204" pitchFamily="34" charset="0"/>
                <a:cs typeface="Times New Roman" panose="02020603050405020304" pitchFamily="18" charset="0"/>
              </a:rPr>
              <a:t>Axon optics sells FL-41 </a:t>
            </a:r>
            <a:r>
              <a:rPr lang="en-US" kern="100" dirty="0" err="1">
                <a:latin typeface="Arial" panose="020B0604020202020204" pitchFamily="34" charset="0"/>
                <a:cs typeface="Times New Roman" panose="02020603050405020304" pitchFamily="18" charset="0"/>
              </a:rPr>
              <a:t>Avulux</a:t>
            </a:r>
            <a:r>
              <a:rPr lang="en-US" kern="100" dirty="0">
                <a:latin typeface="Arial" panose="020B0604020202020204" pitchFamily="34" charset="0"/>
                <a:cs typeface="Times New Roman" panose="02020603050405020304" pitchFamily="18" charset="0"/>
              </a:rPr>
              <a:t> lenses and frames </a:t>
            </a:r>
            <a:r>
              <a:rPr lang="en-US" kern="100" dirty="0">
                <a:latin typeface="Arial" panose="020B0604020202020204" pitchFamily="34" charset="0"/>
                <a:cs typeface="Times New Roman" panose="02020603050405020304" pitchFamily="18" charset="0"/>
                <a:hlinkClick r:id="rId3"/>
              </a:rPr>
              <a:t>www.axonoptics.com</a:t>
            </a:r>
            <a:r>
              <a:rPr lang="en-US" kern="1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kern="1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Theraspecs</a:t>
            </a:r>
            <a:r>
              <a:rPr lang="en-US" kern="100" dirty="0">
                <a:latin typeface="Arial" panose="020B0604020202020204" pitchFamily="34" charset="0"/>
                <a:cs typeface="Times New Roman" panose="02020603050405020304" pitchFamily="18" charset="0"/>
              </a:rPr>
              <a:t> sells FL-41 lenses and frames </a:t>
            </a:r>
            <a:r>
              <a:rPr lang="en-US" kern="100" dirty="0">
                <a:latin typeface="Arial" panose="020B0604020202020204" pitchFamily="34" charset="0"/>
                <a:cs typeface="Times New Roman" panose="02020603050405020304" pitchFamily="18" charset="0"/>
                <a:hlinkClick r:id="rId4"/>
              </a:rPr>
              <a:t>www.theraspecs.com</a:t>
            </a:r>
            <a:r>
              <a:rPr lang="en-US" kern="1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kern="1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en-US" kern="1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kern="1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915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05A6F-736C-DBCE-A650-04C16A676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Gadgets and Devices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10518-ADCA-E354-128A-73EEC87E2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0632233" cy="4967061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kern="100" err="1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EyeEco</a:t>
            </a: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(PRNVision.com) masks  – </a:t>
            </a:r>
            <a:r>
              <a:rPr lang="en-US" kern="100" err="1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tranquileyes</a:t>
            </a: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($50-$100), </a:t>
            </a:r>
            <a:r>
              <a:rPr lang="en-US" kern="100" err="1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eyecloud</a:t>
            </a: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kit ($160),  Petite Mask </a:t>
            </a:r>
            <a:r>
              <a:rPr lang="en-US" kern="100" err="1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Onyix</a:t>
            </a: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/Quartz  ($52),  eye seals ($60),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Bruder warm compress ($21 Amazon) , Thermalon dry eye moist heat compress ($10 Amazon)</a:t>
            </a:r>
          </a:p>
          <a:p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Sleep Masks – Manta ($39 Amazon), Dream Essentials ($20 Amazon), Blink Joy (Moist heat eye compress $40, Hydrating sleep mask $85,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Rechargeable heat mask $150). </a:t>
            </a:r>
            <a:endParaRPr lang="en-US" kern="10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latin typeface="Arial"/>
                <a:cs typeface="Times New Roman"/>
              </a:rPr>
              <a:t>Low cost Amazon sleep masks ($10 for 3 masks).  LKY Digital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latin typeface="Arial"/>
                <a:cs typeface="Times New Roman"/>
              </a:rPr>
              <a:t>Hugger mugger eye mask ($28 on Amazon)</a:t>
            </a:r>
          </a:p>
          <a:p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Wizard dry eye heat  mask - plugs into the car for traveling ($89 Amazon)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11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FD934D-97EC-6E44-E2E7-1931B1860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FDFD412E-9302-1DF6-70DF-FF4AE41552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8579" y="0"/>
            <a:ext cx="741642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862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D8CC0-390D-E41F-FCEC-68F459E4E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629" y="145598"/>
            <a:ext cx="10547534" cy="1084604"/>
          </a:xfrm>
        </p:spPr>
        <p:txBody>
          <a:bodyPr>
            <a:normAutofit/>
          </a:bodyPr>
          <a:lstStyle/>
          <a:p>
            <a:r>
              <a:rPr lang="en-US" sz="4000" b="1">
                <a:latin typeface="Arial" panose="020B0604020202020204" pitchFamily="34" charset="0"/>
                <a:cs typeface="Arial" panose="020B0604020202020204" pitchFamily="34" charset="0"/>
              </a:rPr>
              <a:t>In office procedures</a:t>
            </a:r>
            <a:br>
              <a:rPr lang="en-US" sz="3200"/>
            </a:br>
            <a:endParaRPr lang="en-US" sz="3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CE29C-D322-A5ED-4DDA-14B5FF72B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404" y="964163"/>
            <a:ext cx="11324289" cy="5239934"/>
          </a:xfrm>
        </p:spPr>
        <p:txBody>
          <a:bodyPr>
            <a:normAutofit fontScale="25000" lnSpcReduction="20000"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sz="11200" kern="100">
                <a:latin typeface="Arial"/>
                <a:ea typeface="Aptos" panose="020B0004020202020204" pitchFamily="34" charset="0"/>
                <a:cs typeface="Times New Roman"/>
              </a:rPr>
              <a:t>Serum tears – they take a vial of your blood and create a serum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1200" kern="100">
                <a:latin typeface="Arial"/>
                <a:ea typeface="Aptos" panose="020B0004020202020204" pitchFamily="34" charset="0"/>
                <a:cs typeface="Times New Roman"/>
              </a:rPr>
              <a:t>      </a:t>
            </a:r>
            <a:r>
              <a:rPr lang="en-US" sz="11200" kern="100" err="1">
                <a:latin typeface="Arial"/>
                <a:ea typeface="Aptos" panose="020B0004020202020204" pitchFamily="34" charset="0"/>
                <a:cs typeface="Times New Roman"/>
              </a:rPr>
              <a:t>VitalTears</a:t>
            </a:r>
            <a:r>
              <a:rPr lang="en-US" sz="11200" kern="100">
                <a:latin typeface="Arial"/>
                <a:ea typeface="Aptos" panose="020B0004020202020204" pitchFamily="34" charset="0"/>
                <a:cs typeface="Times New Roman"/>
              </a:rPr>
              <a:t> specializes in this (Vitaltears.org) , and so does Bascom Palmer Eye Institute in Miami </a:t>
            </a:r>
            <a:r>
              <a:rPr lang="en-US" sz="11200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https://umiamihealth.org/en/bascom-palmer-eye-institute</a:t>
            </a:r>
            <a:endParaRPr lang="en-US" sz="11200" kern="100">
              <a:latin typeface="Arial"/>
              <a:ea typeface="Aptos" panose="020B0004020202020204" pitchFamily="34" charset="0"/>
              <a:cs typeface="Times New Roman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sz="11200" kern="100">
                <a:latin typeface="Arial"/>
                <a:ea typeface="Aptos" panose="020B0004020202020204" pitchFamily="34" charset="0"/>
                <a:cs typeface="Times New Roman"/>
              </a:rPr>
              <a:t>Platelet rich plasma (more concentrated than serum tears)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sz="112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Amniotic membrane treatment – for severe dry eye and corneal damage, ocular surface disease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sz="112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Scleral lenses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12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They vault completely over the cornea rest on the white part of the eye.  Only the fluid touches the cornea.  You can still feel them, but not like contacts.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endParaRPr lang="en-US" sz="8600" kern="10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endParaRPr lang="en-US" sz="4600" kern="100">
              <a:latin typeface="Arial"/>
              <a:ea typeface="Aptos" panose="020B0004020202020204" pitchFamily="34" charset="0"/>
              <a:cs typeface="Times New Roman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endParaRPr lang="en-US" sz="2200" kern="100">
              <a:latin typeface="Arial"/>
              <a:ea typeface="Aptos" panose="020B0004020202020204" pitchFamily="34" charset="0"/>
              <a:cs typeface="Times New Roman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endParaRPr lang="en-US" sz="2400" kern="100">
              <a:latin typeface="Arial"/>
              <a:ea typeface="Aptos" panose="020B0004020202020204" pitchFamily="34" charset="0"/>
              <a:cs typeface="Times New Roman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endParaRPr lang="en-US" sz="2400" kern="100">
              <a:latin typeface="Arial"/>
              <a:ea typeface="Aptos" panose="020B0004020202020204" pitchFamily="34" charset="0"/>
              <a:cs typeface="Times New Roman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endParaRPr lang="en-US" sz="2400" kern="100">
              <a:latin typeface="Arial"/>
              <a:ea typeface="Aptos" panose="020B0004020202020204" pitchFamily="34" charset="0"/>
              <a:cs typeface="Times New Roman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50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853DC-7013-CA4A-EDB8-5F8D090EF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In office procedures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54387-7B9A-FB7F-6E58-16578B8C3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995" y="1690687"/>
            <a:ext cx="11360021" cy="566805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2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IPL (intense pulse light)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200" kern="100" err="1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Ilux</a:t>
            </a:r>
            <a:r>
              <a:rPr lang="en-US" sz="112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 - treatment for Meibomian gland disfunction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sz="112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Tear Care treatment for Meibomian gland disfunction  (heat applied to Meibomian glands and then expression of glands)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sz="11200" kern="100" err="1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Lipiflow</a:t>
            </a:r>
            <a:r>
              <a:rPr lang="en-US" sz="112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(heat and massage pressure)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sz="112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Punctal plugs (blocks your tears to raise the water level)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12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        Semi permanent silicon plugs, temporary dissolvable </a:t>
            </a:r>
            <a:r>
              <a:rPr lang="en-US" sz="11200" kern="100" err="1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collegen</a:t>
            </a:r>
            <a:endParaRPr lang="en-US" sz="11200" kern="10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512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113904" y="573576"/>
            <a:ext cx="9285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>
                <a:latin typeface="Arial" panose="020B0604020202020204" pitchFamily="34" charset="0"/>
                <a:cs typeface="Arial" panose="020B0604020202020204" pitchFamily="34" charset="0"/>
              </a:rPr>
              <a:t>Warnings &amp; Resources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774F84-F3D5-A2EA-E78B-31E3A6719EAD}"/>
              </a:ext>
            </a:extLst>
          </p:cNvPr>
          <p:cNvSpPr txBox="1"/>
          <p:nvPr/>
        </p:nvSpPr>
        <p:spPr>
          <a:xfrm>
            <a:off x="1113903" y="1219908"/>
            <a:ext cx="11171403" cy="6827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800" b="1" u="sng" kern="10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b="1" u="sng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Warnings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Only buy from manufacturers; NOT a 3</a:t>
            </a:r>
            <a:r>
              <a:rPr lang="en-US" sz="3200" kern="100" baseline="300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rd</a:t>
            </a:r>
            <a:r>
              <a:rPr lang="en-US" sz="32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party (if buying on Amazon).  Be wary of store brands! So many recalls.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3200" i="1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32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 Amazon: search for the product, click on the product from the list, under the name of the product it says “visit the store.”</a:t>
            </a:r>
            <a:endParaRPr lang="en-US" sz="3200" kern="10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3200" kern="100">
                <a:latin typeface="Arial"/>
                <a:ea typeface="Aptos" panose="020B0004020202020204" pitchFamily="34" charset="0"/>
                <a:cs typeface="Times New Roman"/>
              </a:rPr>
              <a:t>Go to dryeyezone.com for approved drugs. Click on “eye drop safety database”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en-US" sz="3200" i="1" kern="10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b="1" u="sng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752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CD5AC-44B1-D7CB-942E-6CCBC594F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A61E4-3441-0998-321F-F19F9CB72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690688"/>
            <a:ext cx="11546635" cy="574892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Having blepharospasm is hard, but now we have another poorly understood condition. DRY EYE. There’s help… there’s so much help!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</a:pPr>
            <a:r>
              <a:rPr lang="en-US" sz="40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Dry eye foundation website (dryeyefoundation.org), newsletter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</a:pPr>
            <a:r>
              <a:rPr lang="en-US" sz="40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One on one with Rebecca Petris info@dryeyefoundation.org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</a:pPr>
            <a:r>
              <a:rPr lang="en-US" sz="40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Dry eye support group (2</a:t>
            </a:r>
            <a:r>
              <a:rPr lang="en-US" sz="4000" kern="100" baseline="300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nd</a:t>
            </a:r>
            <a:r>
              <a:rPr lang="en-US" sz="40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and 4</a:t>
            </a:r>
            <a:r>
              <a:rPr lang="en-US" sz="4000" kern="100" baseline="300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</a:t>
            </a:r>
            <a:r>
              <a:rPr lang="en-US" sz="40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Friday of the month at 8:00am PST)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</a:pPr>
            <a:r>
              <a:rPr lang="en-US" sz="40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Dry eye zone – articles, blog, drug info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</a:pPr>
            <a:r>
              <a:rPr lang="en-US" sz="4000" kern="10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Dry eye talk forum dryeyefoundation.org/community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</a:pPr>
            <a:endParaRPr lang="en-US" sz="1800" kern="10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307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931824-7B69-3E56-7457-A031CB461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EBBCC6C-3012-B9D3-33B2-11E6E6ED207D}"/>
              </a:ext>
            </a:extLst>
          </p:cNvPr>
          <p:cNvSpPr txBox="1"/>
          <p:nvPr/>
        </p:nvSpPr>
        <p:spPr>
          <a:xfrm>
            <a:off x="1113904" y="573576"/>
            <a:ext cx="9285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/>
              <a:t>Resources (continued)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BE044B-7990-AA53-375E-83DCA949840C}"/>
              </a:ext>
            </a:extLst>
          </p:cNvPr>
          <p:cNvSpPr txBox="1"/>
          <p:nvPr/>
        </p:nvSpPr>
        <p:spPr>
          <a:xfrm>
            <a:off x="765110" y="640702"/>
            <a:ext cx="11364685" cy="5656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800" kern="10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Dry eye foundation also has other support groups for Scleral lenses, mental health. Millennials and Gen Z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Dry eye support group calendar              </a:t>
            </a:r>
            <a:r>
              <a:rPr lang="en-US" sz="2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https://dryeyefoundation.app.neoncrm.com/np/clients/dryeyefoundation/publicaccess/eventCalendarBig.jsp</a:t>
            </a:r>
            <a:endParaRPr lang="en-US" sz="2800" kern="10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Dry eye appointment prep worksheet </a:t>
            </a:r>
            <a:r>
              <a:rPr lang="en-US" sz="2800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https://www.dryeyezone.com/appointment-worksheet</a:t>
            </a:r>
            <a:r>
              <a:rPr lang="en-US" sz="2800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US" sz="2800" kern="10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Rebecca Petris webinar on </a:t>
            </a:r>
            <a:r>
              <a:rPr lang="en-US" sz="2800" kern="10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bleph</a:t>
            </a:r>
            <a:r>
              <a:rPr lang="en-US" sz="2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website (BEBRF.org, events, webinars)</a:t>
            </a:r>
          </a:p>
          <a:p>
            <a:pPr marL="457200" marR="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Dry eye self care tips  </a:t>
            </a:r>
            <a:r>
              <a:rPr lang="en-US" sz="2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www.dryeyefoundation.org/support</a:t>
            </a:r>
            <a:r>
              <a:rPr lang="en-US" sz="28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 </a:t>
            </a:r>
            <a:endParaRPr lang="en-US" sz="28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954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80880" y="0"/>
            <a:ext cx="11111120" cy="7579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>
                <a:latin typeface="Arial" panose="020B0604020202020204" pitchFamily="34" charset="0"/>
                <a:cs typeface="Arial" panose="020B0604020202020204" pitchFamily="34" charset="0"/>
              </a:rPr>
              <a:t>Causes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Incomplete eyelid closure (</a:t>
            </a:r>
            <a:r>
              <a:rPr lang="en-US" sz="3200" kern="100" err="1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botox</a:t>
            </a:r>
            <a:r>
              <a:rPr lang="en-US" sz="32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, myectomy, cataract surgery)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Our natural tear flow is disrupted 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Meibomian gland disfunction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Lasik surgery, aging, Sjogren’s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Focus today will be on practical strategies and products to decrease discomfort from dry eye</a:t>
            </a:r>
            <a:endParaRPr lang="en-US" sz="3200" b="1" kern="10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3200" b="1" u="sng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Symptoms</a:t>
            </a:r>
          </a:p>
          <a:p>
            <a:pPr marL="342900" marR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Burning, light sensitivity, heavy sticky lids, itchiness, stinging, soreness, blurriness</a:t>
            </a:r>
          </a:p>
          <a:p>
            <a:pPr marL="342900" marR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3200" kern="10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400" kern="10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91722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09ACC-39F0-E15B-AA82-53E9935A4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Resources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E5B27-87E9-96D6-0C93-C2A29C719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OSDI symptom scorer (show your doctor)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See your doctor first thing in the morning for cornea issues because it repairs as the day goes on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Schirmer test (measure tear production)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Cornea specialists are your best bet for a dry eye condition, but they are hard to get in to see right away. The doctor should look at tear production, Meibomian glands, lid structure and functions, and inflammation.</a:t>
            </a:r>
            <a:endParaRPr lang="en-US" kern="10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751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7DD67-56F1-310A-B815-41894BDA4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Things to do at home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A8959-F710-DDFA-52F3-4CA1852E1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>
                <a:ea typeface="Calibri"/>
                <a:cs typeface="Calibri"/>
              </a:rPr>
              <a:t>Lower computer screens, gaze downward. Shorter screen time (more and more younger people have dry eye these days!)</a:t>
            </a:r>
          </a:p>
          <a:p>
            <a:r>
              <a:rPr lang="en-US" sz="3600">
                <a:ea typeface="Calibri"/>
                <a:cs typeface="Calibri"/>
              </a:rPr>
              <a:t>Stay hydrated</a:t>
            </a:r>
          </a:p>
          <a:p>
            <a:r>
              <a:rPr lang="en-US" sz="3600">
                <a:ea typeface="Calibri"/>
                <a:cs typeface="Calibri"/>
              </a:rPr>
              <a:t>Redirect or close HVAC vents</a:t>
            </a:r>
          </a:p>
          <a:p>
            <a:r>
              <a:rPr lang="en-US" sz="3600">
                <a:ea typeface="Calibri"/>
                <a:cs typeface="Calibri"/>
              </a:rPr>
              <a:t>Increase humidity in the house. Use a hygrometer to measure it ($10-$15 on Amazon)</a:t>
            </a:r>
          </a:p>
          <a:p>
            <a:endParaRPr lang="en-US" sz="3600">
              <a:ea typeface="Calibri"/>
              <a:cs typeface="Calibri"/>
            </a:endParaRPr>
          </a:p>
          <a:p>
            <a:endParaRPr lang="en-US" sz="3600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95374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4362C-9FB3-00C5-9DFC-547002379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Things to do at home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1DA38-83B6-2CDC-5A5B-36553C81B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>
                <a:ea typeface="Calibri"/>
                <a:cs typeface="Calibri"/>
              </a:rPr>
              <a:t>Air purifier</a:t>
            </a:r>
          </a:p>
          <a:p>
            <a:r>
              <a:rPr lang="en-US" sz="3600">
                <a:ea typeface="Calibri"/>
                <a:cs typeface="Calibri"/>
              </a:rPr>
              <a:t>Omega 3 oils, anti-inflammatory diet</a:t>
            </a:r>
          </a:p>
          <a:p>
            <a:r>
              <a:rPr lang="en-US" sz="3600">
                <a:ea typeface="Calibri"/>
                <a:cs typeface="Calibri"/>
              </a:rPr>
              <a:t>Lid massage, warm compress, cold compress</a:t>
            </a:r>
          </a:p>
          <a:p>
            <a:r>
              <a:rPr lang="en-US" sz="3600">
                <a:ea typeface="Calibri"/>
                <a:cs typeface="Calibri"/>
              </a:rPr>
              <a:t>Budget your eye time (rest a couple of times per day)</a:t>
            </a:r>
          </a:p>
          <a:p>
            <a:r>
              <a:rPr lang="en-US" sz="3600">
                <a:ea typeface="Calibri"/>
                <a:cs typeface="Calibri"/>
              </a:rPr>
              <a:t>Audiobooks</a:t>
            </a:r>
          </a:p>
          <a:p>
            <a:r>
              <a:rPr lang="en-US" sz="3600">
                <a:ea typeface="Calibri"/>
                <a:cs typeface="Calibri"/>
              </a:rPr>
              <a:t>Shorter driving times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9248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E44F53-AC0A-B264-72A6-1E786E8AF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BA2CD73-9FFE-3C99-0142-B4DE07877F54}"/>
              </a:ext>
            </a:extLst>
          </p:cNvPr>
          <p:cNvSpPr txBox="1"/>
          <p:nvPr/>
        </p:nvSpPr>
        <p:spPr>
          <a:xfrm>
            <a:off x="2220652" y="1960378"/>
            <a:ext cx="7750696" cy="2806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4000" b="1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Nothing works for everyone, but everything works for someone.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4000" b="1" u="sng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041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5776-9FD9-02AB-A1C0-1EC9B3034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Dry eye lifestyle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EEC7F-0B55-810B-2826-D453E0401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/>
              <a:t>Hard to get through the day</a:t>
            </a:r>
          </a:p>
          <a:p>
            <a:r>
              <a:rPr lang="en-US" sz="4000"/>
              <a:t>Driving</a:t>
            </a:r>
          </a:p>
          <a:p>
            <a:r>
              <a:rPr lang="en-US" sz="4000"/>
              <a:t>Can’t wear makeup (mascara!)</a:t>
            </a:r>
          </a:p>
          <a:p>
            <a:r>
              <a:rPr lang="en-US" sz="4000"/>
              <a:t>Working on a computer, reading</a:t>
            </a:r>
          </a:p>
          <a:p>
            <a:r>
              <a:rPr lang="en-US" sz="4000"/>
              <a:t>Social </a:t>
            </a:r>
            <a:r>
              <a:rPr lang="en-US" sz="4000" err="1"/>
              <a:t>stressers</a:t>
            </a:r>
            <a:r>
              <a:rPr lang="en-US" sz="4000"/>
              <a:t> (no one understands)</a:t>
            </a:r>
          </a:p>
          <a:p>
            <a:r>
              <a:rPr lang="en-US" sz="4000"/>
              <a:t>Restaurant seat selection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415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4CD521-56DE-7FCB-6A7E-D7CDF5134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91439CC-81DA-AE90-41A6-539C07868DBD}"/>
              </a:ext>
            </a:extLst>
          </p:cNvPr>
          <p:cNvSpPr txBox="1"/>
          <p:nvPr/>
        </p:nvSpPr>
        <p:spPr>
          <a:xfrm>
            <a:off x="1024895" y="199052"/>
            <a:ext cx="11011594" cy="72780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>
                <a:latin typeface="Arial" panose="020B0604020202020204" pitchFamily="34" charset="0"/>
                <a:cs typeface="Arial" panose="020B0604020202020204" pitchFamily="34" charset="0"/>
              </a:rPr>
              <a:t>Strategies &amp; Products - first line of treatment</a:t>
            </a:r>
          </a:p>
          <a:p>
            <a:endParaRPr lang="en-US" sz="2400" b="1" u="sng"/>
          </a:p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3200" kern="100">
                <a:effectLst/>
                <a:latin typeface="Arial"/>
                <a:ea typeface="Aptos" panose="020B0004020202020204" pitchFamily="34" charset="0"/>
                <a:cs typeface="Times New Roman"/>
              </a:rPr>
              <a:t>OTC drops – gels, drops, ointments</a:t>
            </a:r>
            <a:endParaRPr lang="en-US" sz="3200" kern="100">
              <a:latin typeface="Arial"/>
              <a:ea typeface="Aptos" panose="020B0004020202020204" pitchFamily="34" charset="0"/>
              <a:cs typeface="Times New Roman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>
                <a:effectLst/>
                <a:latin typeface="Arial"/>
                <a:ea typeface="Aptos" panose="020B0004020202020204" pitchFamily="34" charset="0"/>
                <a:cs typeface="Times New Roman"/>
              </a:rPr>
              <a:t>Refresh, </a:t>
            </a:r>
            <a:r>
              <a:rPr lang="en-US" sz="3200" kern="100" err="1">
                <a:effectLst/>
                <a:latin typeface="Arial"/>
                <a:ea typeface="Aptos" panose="020B0004020202020204" pitchFamily="34" charset="0"/>
                <a:cs typeface="Times New Roman"/>
              </a:rPr>
              <a:t>Ivizia</a:t>
            </a:r>
            <a:r>
              <a:rPr lang="en-US" sz="3200" kern="100">
                <a:effectLst/>
                <a:latin typeface="Arial"/>
                <a:ea typeface="Aptos" panose="020B0004020202020204" pitchFamily="34" charset="0"/>
                <a:cs typeface="Times New Roman"/>
              </a:rPr>
              <a:t>, Systane (use </a:t>
            </a:r>
            <a:r>
              <a:rPr lang="en-US" sz="3200" kern="100">
                <a:latin typeface="Arial"/>
                <a:ea typeface="Aptos" panose="020B0004020202020204" pitchFamily="34" charset="0"/>
                <a:cs typeface="Times New Roman"/>
              </a:rPr>
              <a:t>ONLY</a:t>
            </a:r>
            <a:r>
              <a:rPr lang="en-US" sz="3200" kern="100">
                <a:effectLst/>
                <a:latin typeface="Arial"/>
                <a:ea typeface="Aptos" panose="020B0004020202020204" pitchFamily="34" charset="0"/>
                <a:cs typeface="Times New Roman"/>
              </a:rPr>
              <a:t> preservative free)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>
                <a:latin typeface="Arial"/>
                <a:ea typeface="Aptos" panose="020B0004020202020204" pitchFamily="34" charset="0"/>
                <a:cs typeface="Times New Roman"/>
              </a:rPr>
              <a:t>Systane, </a:t>
            </a:r>
            <a:r>
              <a:rPr lang="en-US" sz="3200" kern="100" err="1">
                <a:latin typeface="Arial"/>
                <a:ea typeface="Aptos" panose="020B0004020202020204" pitchFamily="34" charset="0"/>
                <a:cs typeface="Times New Roman"/>
              </a:rPr>
              <a:t>Ivizia</a:t>
            </a:r>
            <a:r>
              <a:rPr lang="en-US" sz="3200" kern="100">
                <a:latin typeface="Arial"/>
                <a:ea typeface="Aptos" panose="020B0004020202020204" pitchFamily="34" charset="0"/>
                <a:cs typeface="Times New Roman"/>
              </a:rPr>
              <a:t> comes in preservative free bottles – good for 90 days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>
                <a:latin typeface="Arial"/>
                <a:ea typeface="Aptos" panose="020B0004020202020204" pitchFamily="34" charset="0"/>
                <a:cs typeface="Times New Roman"/>
              </a:rPr>
              <a:t>Overnight ointments – Systane, </a:t>
            </a:r>
            <a:r>
              <a:rPr lang="en-US" sz="3200" kern="100" err="1">
                <a:latin typeface="Arial"/>
                <a:ea typeface="Aptos" panose="020B0004020202020204" pitchFamily="34" charset="0"/>
                <a:cs typeface="Times New Roman"/>
              </a:rPr>
              <a:t>Optase</a:t>
            </a:r>
            <a:r>
              <a:rPr lang="en-US" sz="3200" kern="100">
                <a:latin typeface="Arial"/>
                <a:ea typeface="Aptos" panose="020B0004020202020204" pitchFamily="34" charset="0"/>
                <a:cs typeface="Times New Roman"/>
              </a:rPr>
              <a:t> </a:t>
            </a:r>
            <a:r>
              <a:rPr lang="en-US" sz="3200" kern="100" err="1">
                <a:latin typeface="Arial"/>
                <a:ea typeface="Aptos" panose="020B0004020202020204" pitchFamily="34" charset="0"/>
                <a:cs typeface="Times New Roman"/>
              </a:rPr>
              <a:t>Hylo</a:t>
            </a:r>
            <a:r>
              <a:rPr lang="en-US" sz="3200" kern="100">
                <a:latin typeface="Arial"/>
                <a:ea typeface="Aptos" panose="020B0004020202020204" pitchFamily="34" charset="0"/>
                <a:cs typeface="Times New Roman"/>
              </a:rPr>
              <a:t>, Soothe, Refresh PM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>
                <a:latin typeface="Arial"/>
                <a:ea typeface="Aptos" panose="020B0004020202020204" pitchFamily="34" charset="0"/>
                <a:cs typeface="Times New Roman"/>
              </a:rPr>
              <a:t>Avoid BAC preservatives (Benzalkonium Chloride)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>
                <a:latin typeface="Arial"/>
                <a:ea typeface="Aptos" panose="020B0004020202020204" pitchFamily="34" charset="0"/>
                <a:cs typeface="Times New Roman"/>
              </a:rPr>
              <a:t>Lanolin alcohol in some drops can be irritating to some people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>
                <a:latin typeface="Arial"/>
                <a:ea typeface="Aptos" panose="020B0004020202020204" pitchFamily="34" charset="0"/>
                <a:cs typeface="Times New Roman"/>
              </a:rPr>
              <a:t>Muro 128 5% ointment for corneal edema (swelling)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en-US" kern="100">
              <a:latin typeface="Arial"/>
              <a:ea typeface="Aptos" panose="020B0004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8606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73DD92-EAD7-A684-E380-E6EDD82E3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A63F05B-F103-35AB-F863-1749DA824476}"/>
              </a:ext>
            </a:extLst>
          </p:cNvPr>
          <p:cNvSpPr txBox="1"/>
          <p:nvPr/>
        </p:nvSpPr>
        <p:spPr>
          <a:xfrm>
            <a:off x="1180406" y="1088965"/>
            <a:ext cx="9759737" cy="57058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 u="sng">
                <a:latin typeface="Arial" panose="020B0604020202020204" pitchFamily="34" charset="0"/>
                <a:cs typeface="Arial" panose="020B0604020202020204" pitchFamily="34" charset="0"/>
              </a:rPr>
              <a:t>Strategies &amp; Products (continued)</a:t>
            </a:r>
          </a:p>
          <a:p>
            <a:endParaRPr lang="en-US" sz="2400" b="1" u="sng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kern="100">
                <a:latin typeface="Arial"/>
                <a:ea typeface="Aptos" panose="020B0004020202020204" pitchFamily="34" charset="0"/>
                <a:cs typeface="Times New Roman"/>
              </a:rPr>
              <a:t> OTC cleaners and wipes: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err="1">
                <a:effectLst/>
                <a:latin typeface="Arial"/>
                <a:ea typeface="Aptos" panose="020B0004020202020204" pitchFamily="34" charset="0"/>
                <a:cs typeface="Times New Roman"/>
              </a:rPr>
              <a:t>Hypochlor</a:t>
            </a:r>
            <a:r>
              <a:rPr lang="en-US" sz="3200" kern="100">
                <a:effectLst/>
                <a:latin typeface="Arial"/>
                <a:ea typeface="Aptos" panose="020B0004020202020204" pitchFamily="34" charset="0"/>
                <a:cs typeface="Times New Roman"/>
              </a:rPr>
              <a:t> spray and </a:t>
            </a:r>
            <a:r>
              <a:rPr lang="en-US" sz="3200" kern="100" err="1">
                <a:effectLst/>
                <a:latin typeface="Arial"/>
                <a:ea typeface="Aptos" panose="020B0004020202020204" pitchFamily="34" charset="0"/>
                <a:cs typeface="Times New Roman"/>
              </a:rPr>
              <a:t>blephadex</a:t>
            </a:r>
            <a:r>
              <a:rPr lang="en-US" sz="3200" kern="100">
                <a:effectLst/>
                <a:latin typeface="Arial"/>
                <a:ea typeface="Aptos" panose="020B0004020202020204" pitchFamily="34" charset="0"/>
                <a:cs typeface="Times New Roman"/>
              </a:rPr>
              <a:t> wipes  (softer than </a:t>
            </a:r>
            <a:r>
              <a:rPr lang="en-US" sz="3200" kern="100" err="1">
                <a:effectLst/>
                <a:latin typeface="Arial"/>
                <a:ea typeface="Aptos" panose="020B0004020202020204" pitchFamily="34" charset="0"/>
                <a:cs typeface="Times New Roman"/>
              </a:rPr>
              <a:t>OcuSoft</a:t>
            </a:r>
            <a:r>
              <a:rPr lang="en-US" sz="3200" kern="100">
                <a:effectLst/>
                <a:latin typeface="Arial"/>
                <a:ea typeface="Aptos" panose="020B0004020202020204" pitchFamily="34" charset="0"/>
                <a:cs typeface="Times New Roman"/>
              </a:rPr>
              <a:t> brand wipes)</a:t>
            </a:r>
            <a:endParaRPr lang="en-US" sz="3200" kern="100">
              <a:latin typeface="Arial"/>
              <a:ea typeface="Aptos" panose="020B0004020202020204" pitchFamily="34" charset="0"/>
              <a:cs typeface="Times New Roman"/>
            </a:endParaRP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err="1">
                <a:effectLst/>
                <a:latin typeface="Arial"/>
                <a:ea typeface="Aptos" panose="020B0004020202020204" pitchFamily="34" charset="0"/>
                <a:cs typeface="Times New Roman"/>
              </a:rPr>
              <a:t>Ocusoft</a:t>
            </a:r>
            <a:r>
              <a:rPr lang="en-US" sz="3200" kern="100">
                <a:effectLst/>
                <a:latin typeface="Arial"/>
                <a:ea typeface="Aptos" panose="020B0004020202020204" pitchFamily="34" charset="0"/>
                <a:cs typeface="Times New Roman"/>
              </a:rPr>
              <a:t> foaming eyelid cleaners.  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err="1">
                <a:latin typeface="Arial"/>
                <a:ea typeface="Aptos" panose="020B0004020202020204" pitchFamily="34" charset="0"/>
                <a:cs typeface="Times New Roman"/>
              </a:rPr>
              <a:t>TearRestore</a:t>
            </a:r>
            <a:r>
              <a:rPr lang="en-US" sz="3200" kern="100">
                <a:latin typeface="Arial"/>
                <a:ea typeface="Aptos" panose="020B0004020202020204" pitchFamily="34" charset="0"/>
                <a:cs typeface="Times New Roman"/>
              </a:rPr>
              <a:t> </a:t>
            </a:r>
            <a:r>
              <a:rPr lang="en-US" sz="3200" kern="100" err="1">
                <a:latin typeface="Arial"/>
                <a:ea typeface="Aptos" panose="020B0004020202020204" pitchFamily="34" charset="0"/>
                <a:cs typeface="Times New Roman"/>
              </a:rPr>
              <a:t>Nutrawipe</a:t>
            </a:r>
            <a:r>
              <a:rPr lang="en-US" sz="3200" kern="100">
                <a:latin typeface="Arial"/>
                <a:ea typeface="Aptos" panose="020B0004020202020204" pitchFamily="34" charset="0"/>
                <a:cs typeface="Times New Roman"/>
              </a:rPr>
              <a:t> Eco wipes</a:t>
            </a:r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err="1">
                <a:effectLst/>
                <a:latin typeface="Arial"/>
                <a:ea typeface="Aptos" panose="020B0004020202020204" pitchFamily="34" charset="0"/>
                <a:cs typeface="Times New Roman"/>
              </a:rPr>
              <a:t>Optase</a:t>
            </a:r>
            <a:r>
              <a:rPr lang="en-US" sz="3200" kern="100">
                <a:effectLst/>
                <a:latin typeface="Arial"/>
                <a:ea typeface="Aptos" panose="020B0004020202020204" pitchFamily="34" charset="0"/>
                <a:cs typeface="Times New Roman"/>
              </a:rPr>
              <a:t> dry eye spray (use on closed eyes)</a:t>
            </a:r>
          </a:p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3200" b="1" kern="100">
                <a:latin typeface="Arial"/>
                <a:ea typeface="Aptos" panose="020B0004020202020204" pitchFamily="34" charset="0"/>
                <a:cs typeface="Times New Roman"/>
              </a:rPr>
              <a:t>Don’t use baby shampoo - it can damage tear film</a:t>
            </a:r>
            <a:endParaRPr lang="en-US" sz="3200" b="1" kern="100">
              <a:effectLst/>
              <a:latin typeface="Arial"/>
              <a:ea typeface="Aptos" panose="020B000402020202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62158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2B7DE8D-6DA9-5BF5-796A-5E74619ED93A}"/>
              </a:ext>
            </a:extLst>
          </p:cNvPr>
          <p:cNvSpPr txBox="1"/>
          <p:nvPr/>
        </p:nvSpPr>
        <p:spPr>
          <a:xfrm>
            <a:off x="901958" y="273699"/>
            <a:ext cx="11103429" cy="7146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kern="100" dirty="0">
                <a:effectLst/>
                <a:latin typeface="Arial"/>
                <a:ea typeface="Aptos" panose="020B0004020202020204" pitchFamily="34" charset="0"/>
                <a:cs typeface="Times New Roman"/>
              </a:rPr>
              <a:t>RX drops: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3600" b="1" kern="100" dirty="0">
              <a:effectLst/>
              <a:latin typeface="Arial"/>
              <a:ea typeface="Aptos" panose="020B0004020202020204" pitchFamily="34" charset="0"/>
              <a:cs typeface="Times New Roman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latin typeface="Arial"/>
                <a:ea typeface="Aptos" panose="020B0004020202020204" pitchFamily="34" charset="0"/>
                <a:cs typeface="Times New Roman"/>
              </a:rPr>
              <a:t> </a:t>
            </a:r>
            <a:r>
              <a:rPr lang="en-US" sz="3200" kern="100" dirty="0" err="1">
                <a:latin typeface="Arial"/>
                <a:ea typeface="Aptos" panose="020B0004020202020204" pitchFamily="34" charset="0"/>
                <a:cs typeface="Times New Roman"/>
              </a:rPr>
              <a:t>Upneeq</a:t>
            </a:r>
            <a:r>
              <a:rPr lang="en-US" sz="3200" kern="100" dirty="0">
                <a:latin typeface="Arial"/>
                <a:ea typeface="Aptos" panose="020B0004020202020204" pitchFamily="34" charset="0"/>
                <a:cs typeface="Times New Roman"/>
              </a:rPr>
              <a:t>  - occasional use only for opening your eyes on special occasions.  BUT can cause dry eye to get worse!</a:t>
            </a:r>
            <a:endParaRPr lang="en-US" sz="3200" kern="100" dirty="0">
              <a:effectLst/>
              <a:latin typeface="Arial"/>
              <a:ea typeface="Aptos" panose="020B0004020202020204" pitchFamily="34" charset="0"/>
              <a:cs typeface="Times New Roman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  <a:latin typeface="Arial"/>
                <a:ea typeface="Aptos" panose="020B0004020202020204" pitchFamily="34" charset="0"/>
                <a:cs typeface="Times New Roman"/>
              </a:rPr>
              <a:t> Cyclosporine drops such as Restasis, </a:t>
            </a:r>
            <a:r>
              <a:rPr lang="en-US" sz="3200" kern="100" dirty="0" err="1">
                <a:effectLst/>
                <a:latin typeface="Arial"/>
                <a:ea typeface="Aptos" panose="020B0004020202020204" pitchFamily="34" charset="0"/>
                <a:cs typeface="Times New Roman"/>
              </a:rPr>
              <a:t>Cequa</a:t>
            </a:r>
            <a:r>
              <a:rPr lang="en-US" sz="3200" kern="100" dirty="0">
                <a:effectLst/>
                <a:latin typeface="Arial"/>
                <a:ea typeface="Aptos" panose="020B0004020202020204" pitchFamily="34" charset="0"/>
                <a:cs typeface="Times New Roman"/>
              </a:rPr>
              <a:t>, </a:t>
            </a:r>
            <a:r>
              <a:rPr lang="en-US" sz="3200" kern="100" dirty="0" err="1">
                <a:effectLst/>
                <a:latin typeface="Arial"/>
                <a:ea typeface="Aptos" panose="020B0004020202020204" pitchFamily="34" charset="0"/>
                <a:cs typeface="Times New Roman"/>
              </a:rPr>
              <a:t>Vevye</a:t>
            </a:r>
            <a:r>
              <a:rPr lang="en-US" sz="3200" kern="100" dirty="0">
                <a:effectLst/>
                <a:latin typeface="Arial"/>
                <a:ea typeface="Aptos" panose="020B0004020202020204" pitchFamily="34" charset="0"/>
                <a:cs typeface="Times New Roman"/>
              </a:rPr>
              <a:t>, </a:t>
            </a:r>
            <a:r>
              <a:rPr lang="en-US" sz="3200" kern="100" dirty="0" err="1">
                <a:effectLst/>
                <a:latin typeface="Arial"/>
                <a:ea typeface="Aptos" panose="020B0004020202020204" pitchFamily="34" charset="0"/>
                <a:cs typeface="Times New Roman"/>
              </a:rPr>
              <a:t>Ikervis</a:t>
            </a:r>
            <a:r>
              <a:rPr lang="en-US" sz="3200" kern="100" dirty="0">
                <a:effectLst/>
                <a:latin typeface="Arial"/>
                <a:ea typeface="Aptos" panose="020B0004020202020204" pitchFamily="34" charset="0"/>
                <a:cs typeface="Times New Roman"/>
              </a:rPr>
              <a:t> (in Europe),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>
                <a:effectLst/>
                <a:latin typeface="Arial"/>
                <a:ea typeface="Aptos" panose="020B0004020202020204" pitchFamily="34" charset="0"/>
                <a:cs typeface="Times New Roman"/>
              </a:rPr>
              <a:t>Xiidra (</a:t>
            </a:r>
            <a:r>
              <a:rPr lang="en-US" sz="3200" kern="100" dirty="0" err="1">
                <a:effectLst/>
                <a:latin typeface="Arial"/>
                <a:ea typeface="Aptos" panose="020B0004020202020204" pitchFamily="34" charset="0"/>
                <a:cs typeface="Times New Roman"/>
              </a:rPr>
              <a:t>zye-dra</a:t>
            </a:r>
            <a:r>
              <a:rPr lang="en-US" sz="3200" kern="100" dirty="0">
                <a:effectLst/>
                <a:latin typeface="Arial"/>
                <a:ea typeface="Aptos" panose="020B0004020202020204" pitchFamily="34" charset="0"/>
                <a:cs typeface="Times New Roman"/>
              </a:rPr>
              <a:t>) (active ingredient is </a:t>
            </a:r>
            <a:r>
              <a:rPr lang="en-US" sz="3200" kern="100" dirty="0" err="1">
                <a:effectLst/>
                <a:latin typeface="Arial"/>
                <a:ea typeface="Aptos" panose="020B0004020202020204" pitchFamily="34" charset="0"/>
                <a:cs typeface="Times New Roman"/>
              </a:rPr>
              <a:t>lifitegrast</a:t>
            </a:r>
            <a:r>
              <a:rPr lang="en-US" sz="3200" kern="100" dirty="0">
                <a:latin typeface="Arial"/>
                <a:ea typeface="Aptos" panose="020B0004020202020204" pitchFamily="34" charset="0"/>
                <a:cs typeface="Times New Roman"/>
              </a:rPr>
              <a:t>),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kern="100" dirty="0" err="1">
                <a:latin typeface="Arial"/>
                <a:ea typeface="Aptos" panose="020B0004020202020204" pitchFamily="34" charset="0"/>
                <a:cs typeface="Times New Roman"/>
              </a:rPr>
              <a:t>Tyrvaya</a:t>
            </a:r>
            <a:r>
              <a:rPr lang="en-US" sz="3200" kern="100" dirty="0">
                <a:latin typeface="Arial"/>
                <a:ea typeface="Aptos" panose="020B0004020202020204" pitchFamily="34" charset="0"/>
                <a:cs typeface="Times New Roman"/>
              </a:rPr>
              <a:t>  nasal spray (varenicline)</a:t>
            </a:r>
            <a:endParaRPr lang="en-US" sz="3200" kern="100" dirty="0">
              <a:effectLst/>
              <a:latin typeface="Arial"/>
              <a:ea typeface="Aptos" panose="020B0004020202020204" pitchFamily="34" charset="0"/>
              <a:cs typeface="Times New Roman"/>
            </a:endParaRPr>
          </a:p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Arial"/>
                <a:ea typeface="Aptos" panose="020B0004020202020204" pitchFamily="34" charset="0"/>
                <a:cs typeface="Times New Roman"/>
              </a:rPr>
              <a:t>Xiidra works faster (2-4 </a:t>
            </a:r>
            <a:r>
              <a:rPr lang="en-US" sz="3200" kern="100" dirty="0" err="1">
                <a:effectLst/>
                <a:latin typeface="Arial"/>
                <a:ea typeface="Aptos" panose="020B0004020202020204" pitchFamily="34" charset="0"/>
                <a:cs typeface="Times New Roman"/>
              </a:rPr>
              <a:t>wks</a:t>
            </a:r>
            <a:r>
              <a:rPr lang="en-US" sz="3200" kern="100" dirty="0">
                <a:effectLst/>
                <a:latin typeface="Arial"/>
                <a:ea typeface="Aptos" panose="020B0004020202020204" pitchFamily="34" charset="0"/>
                <a:cs typeface="Times New Roman"/>
              </a:rPr>
              <a:t>) than Restasis (3-6 months).</a:t>
            </a:r>
          </a:p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3200" kern="100" dirty="0">
                <a:latin typeface="Arial"/>
                <a:ea typeface="Aptos" panose="020B0004020202020204" pitchFamily="34" charset="0"/>
                <a:cs typeface="Times New Roman"/>
              </a:rPr>
              <a:t>They both reduce inflammation and increase tear production.</a:t>
            </a:r>
            <a:endParaRPr lang="en-US" sz="3200" kern="100" dirty="0">
              <a:effectLst/>
              <a:latin typeface="Arial"/>
              <a:ea typeface="Aptos" panose="020B0004020202020204" pitchFamily="34" charset="0"/>
              <a:cs typeface="Times New Roman"/>
            </a:endParaRPr>
          </a:p>
          <a:p>
            <a:pPr marR="0">
              <a:lnSpc>
                <a:spcPct val="107000"/>
              </a:lnSpc>
              <a:spcAft>
                <a:spcPts val="800"/>
              </a:spcAft>
            </a:pPr>
            <a:endParaRPr lang="en-US" sz="2000" dirty="0">
              <a:latin typeface="Arial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59162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A0774-DE47-A982-07B7-F1AB7127C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Rx Drops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56F65-DC90-E75F-86A8-9A4B3EC8F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3800" kern="100">
                <a:latin typeface="Arial"/>
                <a:ea typeface="Aptos" panose="020B0004020202020204" pitchFamily="34" charset="0"/>
                <a:cs typeface="Times New Roman"/>
              </a:rPr>
              <a:t>  </a:t>
            </a:r>
            <a:r>
              <a:rPr lang="en-US" sz="3800" kern="100" err="1">
                <a:latin typeface="Arial"/>
                <a:ea typeface="Aptos" panose="020B0004020202020204" pitchFamily="34" charset="0"/>
                <a:cs typeface="Times New Roman"/>
              </a:rPr>
              <a:t>Miebo</a:t>
            </a:r>
            <a:r>
              <a:rPr lang="en-US" sz="3800" kern="100">
                <a:latin typeface="Arial"/>
                <a:ea typeface="Aptos" panose="020B0004020202020204" pitchFamily="34" charset="0"/>
                <a:cs typeface="Times New Roman"/>
              </a:rPr>
              <a:t> - single ingredient drug. Forms a protective layer on the eye to reduce evaporation and keep tears from evaporating</a:t>
            </a:r>
            <a:endParaRPr lang="en-US" sz="3800" kern="100">
              <a:latin typeface="Arial"/>
              <a:cs typeface="Times New Roman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</a:pPr>
            <a:r>
              <a:rPr lang="en-US" sz="3800" kern="100" err="1">
                <a:latin typeface="Arial"/>
                <a:cs typeface="Times New Roman"/>
              </a:rPr>
              <a:t>Xdemvy</a:t>
            </a:r>
            <a:r>
              <a:rPr lang="en-US" sz="3800" kern="100">
                <a:latin typeface="Arial"/>
                <a:cs typeface="Times New Roman"/>
              </a:rPr>
              <a:t> - antiparasitic eye drop contains </a:t>
            </a:r>
            <a:r>
              <a:rPr lang="en-US" sz="3800" kern="100" err="1">
                <a:latin typeface="Arial"/>
                <a:cs typeface="Times New Roman"/>
              </a:rPr>
              <a:t>Lotilaner</a:t>
            </a:r>
            <a:r>
              <a:rPr lang="en-US" sz="3800" kern="100">
                <a:latin typeface="Arial"/>
                <a:cs typeface="Times New Roman"/>
              </a:rPr>
              <a:t> which treats Demodex blepharitis (eyelid inflammation from mites)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</a:pPr>
            <a:r>
              <a:rPr lang="en-US" sz="3800" kern="100">
                <a:latin typeface="Arial"/>
                <a:cs typeface="Times New Roman"/>
              </a:rPr>
              <a:t>TRYPTYR (trip-</a:t>
            </a:r>
            <a:r>
              <a:rPr lang="en-US" sz="3800" kern="100" err="1">
                <a:latin typeface="Arial"/>
                <a:cs typeface="Times New Roman"/>
              </a:rPr>
              <a:t>ter</a:t>
            </a:r>
            <a:r>
              <a:rPr lang="en-US" sz="3800" kern="100">
                <a:latin typeface="Arial"/>
                <a:cs typeface="Times New Roman"/>
              </a:rPr>
              <a:t>) eye drops (stimulates natural tear production)</a:t>
            </a:r>
          </a:p>
          <a:p>
            <a:pPr marL="0" indent="0">
              <a:buNone/>
            </a:pPr>
            <a:r>
              <a:rPr lang="en-US" sz="3800" kern="100">
                <a:latin typeface="Arial"/>
                <a:cs typeface="Times New Roman"/>
              </a:rPr>
              <a:t>Use artificial tears 5-15 minutes before Rx drops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003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2A1427-0A18-8467-E368-C6613988D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70EC938-64D1-DDFE-215E-ACA2DA6CE149}"/>
              </a:ext>
            </a:extLst>
          </p:cNvPr>
          <p:cNvSpPr txBox="1"/>
          <p:nvPr/>
        </p:nvSpPr>
        <p:spPr>
          <a:xfrm>
            <a:off x="1080753" y="248816"/>
            <a:ext cx="10980618" cy="5953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Arial" panose="020B0604020202020204" pitchFamily="34" charset="0"/>
                <a:cs typeface="Arial" panose="020B0604020202020204" pitchFamily="34" charset="0"/>
              </a:rPr>
              <a:t>Gadgets and Devices</a:t>
            </a:r>
          </a:p>
          <a:p>
            <a:endParaRPr lang="en-US" sz="2400" b="1" u="sng"/>
          </a:p>
          <a:p>
            <a:pPr marL="285750" marR="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kern="10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Mepitac</a:t>
            </a:r>
            <a:r>
              <a:rPr lang="en-US" sz="3600" kern="10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tape </a:t>
            </a:r>
          </a:p>
          <a:p>
            <a:pPr marR="0">
              <a:lnSpc>
                <a:spcPct val="107000"/>
              </a:lnSpc>
              <a:spcAft>
                <a:spcPts val="800"/>
              </a:spcAft>
            </a:pPr>
            <a:r>
              <a:rPr lang="en-US" sz="3600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silicon tape better tolerated than plastic or paper tapes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kern="100">
                <a:latin typeface="Arial"/>
                <a:ea typeface="Aptos" panose="020B0004020202020204" pitchFamily="34" charset="0"/>
                <a:cs typeface="Times New Roman"/>
              </a:rPr>
              <a:t>Plastic wrap – Glad Cling and Seal over the eye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600" kern="100" err="1">
                <a:latin typeface="Arial"/>
                <a:ea typeface="Aptos" panose="020B0004020202020204" pitchFamily="34" charset="0"/>
                <a:cs typeface="Times New Roman"/>
              </a:rPr>
              <a:t>Avenova</a:t>
            </a:r>
            <a:r>
              <a:rPr lang="en-US" sz="3600" kern="100">
                <a:latin typeface="Arial"/>
                <a:ea typeface="Aptos" panose="020B0004020202020204" pitchFamily="34" charset="0"/>
                <a:cs typeface="Times New Roman"/>
              </a:rPr>
              <a:t> – I-</a:t>
            </a:r>
            <a:r>
              <a:rPr lang="en-US" sz="3600" kern="100" err="1">
                <a:latin typeface="Arial"/>
                <a:ea typeface="Aptos" panose="020B0004020202020204" pitchFamily="34" charset="0"/>
                <a:cs typeface="Times New Roman"/>
              </a:rPr>
              <a:t>chek</a:t>
            </a:r>
            <a:r>
              <a:rPr lang="en-US" sz="3600" kern="100">
                <a:latin typeface="Arial"/>
                <a:ea typeface="Aptos" panose="020B0004020202020204" pitchFamily="34" charset="0"/>
                <a:cs typeface="Times New Roman"/>
              </a:rPr>
              <a:t> magnifying mirror ($30 on Amazon)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3600" kern="100">
              <a:latin typeface="Arial"/>
              <a:ea typeface="Aptos" panose="020B0004020202020204" pitchFamily="34" charset="0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800" kern="10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473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75CBD-01E3-C895-F27C-EA283C5B9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Moisture chamber glasses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DBBEC-22BB-3B50-63A1-75BFB2F73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Ziena eyewear (</a:t>
            </a: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www.Zienaeyewear.com</a:t>
            </a: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),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Ziena glasses are suitable for work and look good. ($180-$200). These have a removeable silicone shield. Protects from HVAC vents and fans.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7Eye </a:t>
            </a:r>
            <a:r>
              <a:rPr lang="en-US" kern="100" err="1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airshield</a:t>
            </a: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glasses  (</a:t>
            </a: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https://7eye.com/collections/airshield</a:t>
            </a: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),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Wiley X (</a:t>
            </a: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https://www.wileyx.com/collections/performance-series</a:t>
            </a: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10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These glasses have a removeable foam gasket that keeps you protected all the way around- good for wind sensitivity. 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20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1418</Words>
  <Application>Microsoft Office PowerPoint</Application>
  <PresentationFormat>Widescreen</PresentationFormat>
  <Paragraphs>144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Aptos</vt:lpstr>
      <vt:lpstr>Arial</vt:lpstr>
      <vt:lpstr>Calibri</vt:lpstr>
      <vt:lpstr>Calibri Light</vt:lpstr>
      <vt:lpstr>Office Theme</vt:lpstr>
      <vt:lpstr>  Dry Eye Webinar </vt:lpstr>
      <vt:lpstr>PowerPoint Presentation</vt:lpstr>
      <vt:lpstr>Dry eye lifestyle challenges</vt:lpstr>
      <vt:lpstr>PowerPoint Presentation</vt:lpstr>
      <vt:lpstr>PowerPoint Presentation</vt:lpstr>
      <vt:lpstr>PowerPoint Presentation</vt:lpstr>
      <vt:lpstr>Rx Drops (continued)</vt:lpstr>
      <vt:lpstr>PowerPoint Presentation</vt:lpstr>
      <vt:lpstr>Moisture chamber glasses</vt:lpstr>
      <vt:lpstr>PowerPoint Presentation</vt:lpstr>
      <vt:lpstr>Gadgets and devices (continued)</vt:lpstr>
      <vt:lpstr>Gadgets and devices (continued)</vt:lpstr>
      <vt:lpstr>Gadgets and Devices (continued)</vt:lpstr>
      <vt:lpstr>PowerPoint Presentation</vt:lpstr>
      <vt:lpstr>In office procedures </vt:lpstr>
      <vt:lpstr>In office procedures (continued)</vt:lpstr>
      <vt:lpstr>PowerPoint Presentation</vt:lpstr>
      <vt:lpstr>Resources</vt:lpstr>
      <vt:lpstr>PowerPoint Presentation</vt:lpstr>
      <vt:lpstr>Resources (continued)</vt:lpstr>
      <vt:lpstr>Things to do at home</vt:lpstr>
      <vt:lpstr>Things to do at home (continued)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Case Study</dc:title>
  <dc:creator>Robert Kostrinsky, Fleischmann's Vinegar</dc:creator>
  <cp:lastModifiedBy>Jill K</cp:lastModifiedBy>
  <cp:revision>1</cp:revision>
  <cp:lastPrinted>2020-04-05T21:59:32Z</cp:lastPrinted>
  <dcterms:created xsi:type="dcterms:W3CDTF">2020-04-05T20:25:15Z</dcterms:created>
  <dcterms:modified xsi:type="dcterms:W3CDTF">2026-02-20T21:18:56Z</dcterms:modified>
</cp:coreProperties>
</file>